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74" r:id="rId3"/>
  </p:sldMasterIdLst>
  <p:notesMasterIdLst>
    <p:notesMasterId r:id="rId1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2192000" cy="6858000"/>
  <p:notesSz cx="7772400" cy="10058400"/>
  <p:embeddedFontLst>
    <p:embeddedFont>
      <p:font typeface="Calibri" panose="020F0502020204030204" pitchFamily="34" charset="0"/>
      <p:regular r:id="rId19"/>
      <p:bold r:id="rId20"/>
      <p:italic r:id="rId21"/>
      <p:boldItalic r:id="rId22"/>
    </p:embeddedFont>
    <p:embeddedFont>
      <p:font typeface="Fira Sans Extra Condensed" panose="020B05030500000200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jCfBlu0pfgv8tbonjePBvvEPmOh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E14788-8E30-4C6D-8B4F-72BFB00EB405}">
  <a:tblStyle styleId="{6AE14788-8E30-4C6D-8B4F-72BFB00EB405}"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Master" Target="slideMasters/slideMaster3.xml"/><Relationship Id="rId21" Type="http://schemas.openxmlformats.org/officeDocument/2006/relationships/font" Target="fonts/font3.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7" name="Google Shape;187;p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3694941206_0_38: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0" name="Google Shape;420;g13694941206_0_38: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066244c191_0_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	 </a:t>
            </a:r>
            <a:endParaRPr/>
          </a:p>
        </p:txBody>
      </p:sp>
      <p:sp>
        <p:nvSpPr>
          <p:cNvPr id="433" name="Google Shape;433;g1066244c191_0_1: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066244c191_0_133: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	 </a:t>
            </a:r>
            <a:endParaRPr/>
          </a:p>
        </p:txBody>
      </p:sp>
      <p:sp>
        <p:nvSpPr>
          <p:cNvPr id="498" name="Google Shape;498;g1066244c191_0_133: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0: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3" name="Google Shape;563;p10: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add317ae2b_0_117:notes"/>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t" anchorCtr="0">
            <a:noAutofit/>
          </a:bodyPr>
          <a:lstStyle/>
          <a:p>
            <a:pPr marL="0" lvl="0" indent="0" algn="l" rtl="0">
              <a:lnSpc>
                <a:spcPct val="100000"/>
              </a:lnSpc>
              <a:spcBef>
                <a:spcPts val="0"/>
              </a:spcBef>
              <a:spcAft>
                <a:spcPts val="0"/>
              </a:spcAft>
              <a:buSzPts val="1200"/>
              <a:buNone/>
            </a:pPr>
            <a:endParaRPr/>
          </a:p>
        </p:txBody>
      </p:sp>
      <p:sp>
        <p:nvSpPr>
          <p:cNvPr id="588" name="Google Shape;588;gadd317ae2b_0_117:notes"/>
          <p:cNvSpPr>
            <a:spLocks noGrp="1" noRot="1" noChangeAspect="1"/>
          </p:cNvSpPr>
          <p:nvPr>
            <p:ph type="sldImg" idx="2"/>
          </p:nvPr>
        </p:nvSpPr>
        <p:spPr>
          <a:xfrm>
            <a:off x="1295655" y="754380"/>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6: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1" name="Google Shape;231;p6: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05e9140ba5_0_3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1" name="Google Shape;261;g105e9140ba5_0_31: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3" name="Google Shape;323;p3: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5: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7" name="Google Shape;347;p5: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3694941206_0_0: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 name="Google Shape;369;g13694941206_0_0: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add317ae2b_0_20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6" name="Google Shape;386;gadd317ae2b_0_201: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3694941206_0_16: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3" name="Google Shape;403;g13694941206_0_16: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8"/>
        <p:cNvGrpSpPr/>
        <p:nvPr/>
      </p:nvGrpSpPr>
      <p:grpSpPr>
        <a:xfrm>
          <a:off x="0" y="0"/>
          <a:ext cx="0" cy="0"/>
          <a:chOff x="0" y="0"/>
          <a:chExt cx="0" cy="0"/>
        </a:xfrm>
      </p:grpSpPr>
      <p:sp>
        <p:nvSpPr>
          <p:cNvPr id="39" name="Google Shape;39;p3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8"/>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1" name="Google Shape;41;p38"/>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2"/>
        <p:cNvGrpSpPr/>
        <p:nvPr/>
      </p:nvGrpSpPr>
      <p:grpSpPr>
        <a:xfrm>
          <a:off x="0" y="0"/>
          <a:ext cx="0" cy="0"/>
          <a:chOff x="0" y="0"/>
          <a:chExt cx="0" cy="0"/>
        </a:xfrm>
      </p:grpSpPr>
      <p:sp>
        <p:nvSpPr>
          <p:cNvPr id="43" name="Google Shape;43;p3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 name="Google Shape;45;p3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6" name="Google Shape;46;p39"/>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7" name="Google Shape;47;p39"/>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8"/>
        <p:cNvGrpSpPr/>
        <p:nvPr/>
      </p:nvGrpSpPr>
      <p:grpSpPr>
        <a:xfrm>
          <a:off x="0" y="0"/>
          <a:ext cx="0" cy="0"/>
          <a:chOff x="0" y="0"/>
          <a:chExt cx="0" cy="0"/>
        </a:xfrm>
      </p:grpSpPr>
      <p:sp>
        <p:nvSpPr>
          <p:cNvPr id="49" name="Google Shape;49;p4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0"/>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2" name="Google Shape;52;p40"/>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5" name="Google Shape;55;p40"/>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4"/>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6"/>
        <p:cNvGrpSpPr/>
        <p:nvPr/>
      </p:nvGrpSpPr>
      <p:grpSpPr>
        <a:xfrm>
          <a:off x="0" y="0"/>
          <a:ext cx="0" cy="0"/>
          <a:chOff x="0" y="0"/>
          <a:chExt cx="0" cy="0"/>
        </a:xfrm>
      </p:grpSpPr>
      <p:sp>
        <p:nvSpPr>
          <p:cNvPr id="67" name="Google Shape;67;p4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2"/>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9"/>
        <p:cNvGrpSpPr/>
        <p:nvPr/>
      </p:nvGrpSpPr>
      <p:grpSpPr>
        <a:xfrm>
          <a:off x="0" y="0"/>
          <a:ext cx="0" cy="0"/>
          <a:chOff x="0" y="0"/>
          <a:chExt cx="0" cy="0"/>
        </a:xfrm>
      </p:grpSpPr>
      <p:sp>
        <p:nvSpPr>
          <p:cNvPr id="70" name="Google Shape;70;p4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3"/>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2" name="Google Shape;72;p4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4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5"/>
        <p:cNvGrpSpPr/>
        <p:nvPr/>
      </p:nvGrpSpPr>
      <p:grpSpPr>
        <a:xfrm>
          <a:off x="0" y="0"/>
          <a:ext cx="0" cy="0"/>
          <a:chOff x="0" y="0"/>
          <a:chExt cx="0" cy="0"/>
        </a:xfrm>
      </p:grpSpPr>
      <p:sp>
        <p:nvSpPr>
          <p:cNvPr id="76" name="Google Shape;76;p45"/>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7"/>
        <p:cNvGrpSpPr/>
        <p:nvPr/>
      </p:nvGrpSpPr>
      <p:grpSpPr>
        <a:xfrm>
          <a:off x="0" y="0"/>
          <a:ext cx="0" cy="0"/>
          <a:chOff x="0" y="0"/>
          <a:chExt cx="0" cy="0"/>
        </a:xfrm>
      </p:grpSpPr>
      <p:sp>
        <p:nvSpPr>
          <p:cNvPr id="78" name="Google Shape;78;p4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0" name="Google Shape;80;p46"/>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1" name="Google Shape;81;p46"/>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 name="Google Shape;11;p30"/>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2"/>
        <p:cNvGrpSpPr/>
        <p:nvPr/>
      </p:nvGrpSpPr>
      <p:grpSpPr>
        <a:xfrm>
          <a:off x="0" y="0"/>
          <a:ext cx="0" cy="0"/>
          <a:chOff x="0" y="0"/>
          <a:chExt cx="0" cy="0"/>
        </a:xfrm>
      </p:grpSpPr>
      <p:sp>
        <p:nvSpPr>
          <p:cNvPr id="83" name="Google Shape;83;p4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4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5" name="Google Shape;85;p4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6" name="Google Shape;86;p47"/>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7"/>
        <p:cNvGrpSpPr/>
        <p:nvPr/>
      </p:nvGrpSpPr>
      <p:grpSpPr>
        <a:xfrm>
          <a:off x="0" y="0"/>
          <a:ext cx="0" cy="0"/>
          <a:chOff x="0" y="0"/>
          <a:chExt cx="0" cy="0"/>
        </a:xfrm>
      </p:grpSpPr>
      <p:sp>
        <p:nvSpPr>
          <p:cNvPr id="88" name="Google Shape;88;p4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0" name="Google Shape;90;p4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1" name="Google Shape;91;p48"/>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2"/>
        <p:cNvGrpSpPr/>
        <p:nvPr/>
      </p:nvGrpSpPr>
      <p:grpSpPr>
        <a:xfrm>
          <a:off x="0" y="0"/>
          <a:ext cx="0" cy="0"/>
          <a:chOff x="0" y="0"/>
          <a:chExt cx="0" cy="0"/>
        </a:xfrm>
      </p:grpSpPr>
      <p:sp>
        <p:nvSpPr>
          <p:cNvPr id="93" name="Google Shape;93;p4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49"/>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5" name="Google Shape;95;p49"/>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6"/>
        <p:cNvGrpSpPr/>
        <p:nvPr/>
      </p:nvGrpSpPr>
      <p:grpSpPr>
        <a:xfrm>
          <a:off x="0" y="0"/>
          <a:ext cx="0" cy="0"/>
          <a:chOff x="0" y="0"/>
          <a:chExt cx="0" cy="0"/>
        </a:xfrm>
      </p:grpSpPr>
      <p:sp>
        <p:nvSpPr>
          <p:cNvPr id="97" name="Google Shape;97;p5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5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9" name="Google Shape;99;p5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0" name="Google Shape;100;p5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1" name="Google Shape;101;p50"/>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2"/>
        <p:cNvGrpSpPr/>
        <p:nvPr/>
      </p:nvGrpSpPr>
      <p:grpSpPr>
        <a:xfrm>
          <a:off x="0" y="0"/>
          <a:ext cx="0" cy="0"/>
          <a:chOff x="0" y="0"/>
          <a:chExt cx="0" cy="0"/>
        </a:xfrm>
      </p:grpSpPr>
      <p:sp>
        <p:nvSpPr>
          <p:cNvPr id="103" name="Google Shape;103;p5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51"/>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5" name="Google Shape;105;p51"/>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6" name="Google Shape;106;p51"/>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7" name="Google Shape;107;p51"/>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8" name="Google Shape;108;p51"/>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9" name="Google Shape;109;p51"/>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6"/>
        <p:cNvGrpSpPr/>
        <p:nvPr/>
      </p:nvGrpSpPr>
      <p:grpSpPr>
        <a:xfrm>
          <a:off x="0" y="0"/>
          <a:ext cx="0" cy="0"/>
          <a:chOff x="0" y="0"/>
          <a:chExt cx="0" cy="0"/>
        </a:xfrm>
      </p:grpSpPr>
      <p:sp>
        <p:nvSpPr>
          <p:cNvPr id="117" name="Google Shape;117;gadd317ae2b_0_1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gadd317ae2b_0_13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gadd317ae2b_0_13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gadd317ae2b_0_1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gadd317ae2b_0_1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22"/>
        <p:cNvGrpSpPr/>
        <p:nvPr/>
      </p:nvGrpSpPr>
      <p:grpSpPr>
        <a:xfrm>
          <a:off x="0" y="0"/>
          <a:ext cx="0" cy="0"/>
          <a:chOff x="0" y="0"/>
          <a:chExt cx="0" cy="0"/>
        </a:xfrm>
      </p:grpSpPr>
      <p:sp>
        <p:nvSpPr>
          <p:cNvPr id="123" name="Google Shape;123;gadd317ae2b_0_129"/>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gadd317ae2b_0_129"/>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5" name="Google Shape;125;gadd317ae2b_0_12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gadd317ae2b_0_1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gadd317ae2b_0_1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28"/>
        <p:cNvGrpSpPr/>
        <p:nvPr/>
      </p:nvGrpSpPr>
      <p:grpSpPr>
        <a:xfrm>
          <a:off x="0" y="0"/>
          <a:ext cx="0" cy="0"/>
          <a:chOff x="0" y="0"/>
          <a:chExt cx="0" cy="0"/>
        </a:xfrm>
      </p:grpSpPr>
      <p:sp>
        <p:nvSpPr>
          <p:cNvPr id="129" name="Google Shape;129;gadd317ae2b_0_141"/>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gadd317ae2b_0_141"/>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31" name="Google Shape;131;gadd317ae2b_0_14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gadd317ae2b_0_14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gadd317ae2b_0_1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34"/>
        <p:cNvGrpSpPr/>
        <p:nvPr/>
      </p:nvGrpSpPr>
      <p:grpSpPr>
        <a:xfrm>
          <a:off x="0" y="0"/>
          <a:ext cx="0" cy="0"/>
          <a:chOff x="0" y="0"/>
          <a:chExt cx="0" cy="0"/>
        </a:xfrm>
      </p:grpSpPr>
      <p:sp>
        <p:nvSpPr>
          <p:cNvPr id="135" name="Google Shape;135;gadd317ae2b_0_14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gadd317ae2b_0_147"/>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gadd317ae2b_0_147"/>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gadd317ae2b_0_14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gadd317ae2b_0_14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gadd317ae2b_0_1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41"/>
        <p:cNvGrpSpPr/>
        <p:nvPr/>
      </p:nvGrpSpPr>
      <p:grpSpPr>
        <a:xfrm>
          <a:off x="0" y="0"/>
          <a:ext cx="0" cy="0"/>
          <a:chOff x="0" y="0"/>
          <a:chExt cx="0" cy="0"/>
        </a:xfrm>
      </p:grpSpPr>
      <p:sp>
        <p:nvSpPr>
          <p:cNvPr id="142" name="Google Shape;142;gadd317ae2b_0_154"/>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gadd317ae2b_0_154"/>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4" name="Google Shape;144;gadd317ae2b_0_154"/>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gadd317ae2b_0_154"/>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6" name="Google Shape;146;gadd317ae2b_0_154"/>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gadd317ae2b_0_15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gadd317ae2b_0_15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gadd317ae2b_0_15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2"/>
        <p:cNvGrpSpPr/>
        <p:nvPr/>
      </p:nvGrpSpPr>
      <p:grpSpPr>
        <a:xfrm>
          <a:off x="0" y="0"/>
          <a:ext cx="0" cy="0"/>
          <a:chOff x="0" y="0"/>
          <a:chExt cx="0" cy="0"/>
        </a:xfrm>
      </p:grpSpPr>
      <p:sp>
        <p:nvSpPr>
          <p:cNvPr id="13" name="Google Shape;13;p3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3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50"/>
        <p:cNvGrpSpPr/>
        <p:nvPr/>
      </p:nvGrpSpPr>
      <p:grpSpPr>
        <a:xfrm>
          <a:off x="0" y="0"/>
          <a:ext cx="0" cy="0"/>
          <a:chOff x="0" y="0"/>
          <a:chExt cx="0" cy="0"/>
        </a:xfrm>
      </p:grpSpPr>
      <p:sp>
        <p:nvSpPr>
          <p:cNvPr id="151" name="Google Shape;151;gadd317ae2b_0_16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gadd317ae2b_0_16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gadd317ae2b_0_16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gadd317ae2b_0_1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5"/>
        <p:cNvGrpSpPr/>
        <p:nvPr/>
      </p:nvGrpSpPr>
      <p:grpSpPr>
        <a:xfrm>
          <a:off x="0" y="0"/>
          <a:ext cx="0" cy="0"/>
          <a:chOff x="0" y="0"/>
          <a:chExt cx="0" cy="0"/>
        </a:xfrm>
      </p:grpSpPr>
      <p:sp>
        <p:nvSpPr>
          <p:cNvPr id="156" name="Google Shape;156;gadd317ae2b_0_1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gadd317ae2b_0_16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gadd317ae2b_0_1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59"/>
        <p:cNvGrpSpPr/>
        <p:nvPr/>
      </p:nvGrpSpPr>
      <p:grpSpPr>
        <a:xfrm>
          <a:off x="0" y="0"/>
          <a:ext cx="0" cy="0"/>
          <a:chOff x="0" y="0"/>
          <a:chExt cx="0" cy="0"/>
        </a:xfrm>
      </p:grpSpPr>
      <p:sp>
        <p:nvSpPr>
          <p:cNvPr id="160" name="Google Shape;160;gadd317ae2b_0_17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gadd317ae2b_0_172"/>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62" name="Google Shape;162;gadd317ae2b_0_172"/>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3" name="Google Shape;163;gadd317ae2b_0_17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gadd317ae2b_0_17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gadd317ae2b_0_1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66"/>
        <p:cNvGrpSpPr/>
        <p:nvPr/>
      </p:nvGrpSpPr>
      <p:grpSpPr>
        <a:xfrm>
          <a:off x="0" y="0"/>
          <a:ext cx="0" cy="0"/>
          <a:chOff x="0" y="0"/>
          <a:chExt cx="0" cy="0"/>
        </a:xfrm>
      </p:grpSpPr>
      <p:sp>
        <p:nvSpPr>
          <p:cNvPr id="167" name="Google Shape;167;gadd317ae2b_0_17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gadd317ae2b_0_179"/>
          <p:cNvSpPr>
            <a:spLocks noGrp="1"/>
          </p:cNvSpPr>
          <p:nvPr>
            <p:ph type="pic" idx="2"/>
          </p:nvPr>
        </p:nvSpPr>
        <p:spPr>
          <a:xfrm>
            <a:off x="5183188" y="987425"/>
            <a:ext cx="6172200" cy="4873500"/>
          </a:xfrm>
          <a:prstGeom prst="rect">
            <a:avLst/>
          </a:prstGeom>
          <a:noFill/>
          <a:ln>
            <a:noFill/>
          </a:ln>
        </p:spPr>
      </p:sp>
      <p:sp>
        <p:nvSpPr>
          <p:cNvPr id="169" name="Google Shape;169;gadd317ae2b_0_179"/>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0" name="Google Shape;170;gadd317ae2b_0_17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gadd317ae2b_0_17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gadd317ae2b_0_17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73"/>
        <p:cNvGrpSpPr/>
        <p:nvPr/>
      </p:nvGrpSpPr>
      <p:grpSpPr>
        <a:xfrm>
          <a:off x="0" y="0"/>
          <a:ext cx="0" cy="0"/>
          <a:chOff x="0" y="0"/>
          <a:chExt cx="0" cy="0"/>
        </a:xfrm>
      </p:grpSpPr>
      <p:sp>
        <p:nvSpPr>
          <p:cNvPr id="174" name="Google Shape;174;gadd317ae2b_0_18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gadd317ae2b_0_186"/>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gadd317ae2b_0_18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gadd317ae2b_0_18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gadd317ae2b_0_1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79"/>
        <p:cNvGrpSpPr/>
        <p:nvPr/>
      </p:nvGrpSpPr>
      <p:grpSpPr>
        <a:xfrm>
          <a:off x="0" y="0"/>
          <a:ext cx="0" cy="0"/>
          <a:chOff x="0" y="0"/>
          <a:chExt cx="0" cy="0"/>
        </a:xfrm>
      </p:grpSpPr>
      <p:sp>
        <p:nvSpPr>
          <p:cNvPr id="180" name="Google Shape;180;gadd317ae2b_0_19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gadd317ae2b_0_19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gadd317ae2b_0_19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gadd317ae2b_0_19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gadd317ae2b_0_19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5"/>
        <p:cNvGrpSpPr/>
        <p:nvPr/>
      </p:nvGrpSpPr>
      <p:grpSpPr>
        <a:xfrm>
          <a:off x="0" y="0"/>
          <a:ext cx="0" cy="0"/>
          <a:chOff x="0" y="0"/>
          <a:chExt cx="0" cy="0"/>
        </a:xfrm>
      </p:grpSpPr>
      <p:sp>
        <p:nvSpPr>
          <p:cNvPr id="16" name="Google Shape;16;p3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8" name="Google Shape;18;p32"/>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3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1"/>
        <p:cNvGrpSpPr/>
        <p:nvPr/>
      </p:nvGrpSpPr>
      <p:grpSpPr>
        <a:xfrm>
          <a:off x="0" y="0"/>
          <a:ext cx="0" cy="0"/>
          <a:chOff x="0" y="0"/>
          <a:chExt cx="0" cy="0"/>
        </a:xfrm>
      </p:grpSpPr>
      <p:sp>
        <p:nvSpPr>
          <p:cNvPr id="22" name="Google Shape;22;p34"/>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3"/>
        <p:cNvGrpSpPr/>
        <p:nvPr/>
      </p:nvGrpSpPr>
      <p:grpSpPr>
        <a:xfrm>
          <a:off x="0" y="0"/>
          <a:ext cx="0" cy="0"/>
          <a:chOff x="0" y="0"/>
          <a:chExt cx="0" cy="0"/>
        </a:xfrm>
      </p:grpSpPr>
      <p:sp>
        <p:nvSpPr>
          <p:cNvPr id="24" name="Google Shape;24;p35"/>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6" name="Google Shape;26;p35"/>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7" name="Google Shape;27;p3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8"/>
        <p:cNvGrpSpPr/>
        <p:nvPr/>
      </p:nvGrpSpPr>
      <p:grpSpPr>
        <a:xfrm>
          <a:off x="0" y="0"/>
          <a:ext cx="0" cy="0"/>
          <a:chOff x="0" y="0"/>
          <a:chExt cx="0" cy="0"/>
        </a:xfrm>
      </p:grpSpPr>
      <p:sp>
        <p:nvSpPr>
          <p:cNvPr id="29" name="Google Shape;29;p3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6"/>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1" name="Google Shape;31;p3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2" name="Google Shape;32;p36"/>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3"/>
        <p:cNvGrpSpPr/>
        <p:nvPr/>
      </p:nvGrpSpPr>
      <p:grpSpPr>
        <a:xfrm>
          <a:off x="0" y="0"/>
          <a:ext cx="0" cy="0"/>
          <a:chOff x="0" y="0"/>
          <a:chExt cx="0" cy="0"/>
        </a:xfrm>
      </p:grpSpPr>
      <p:sp>
        <p:nvSpPr>
          <p:cNvPr id="34" name="Google Shape;34;p3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 name="Google Shape;36;p3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 name="Google Shape;37;p37"/>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1523880" y="1122480"/>
            <a:ext cx="9143640" cy="2387160"/>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8" name="Google Shape;58;p13"/>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9" name="Google Shape;59;p13"/>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0" name="Google Shape;60;p13"/>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solidFill>
                <a:srgbClr val="000000"/>
              </a:solidFill>
              <a:latin typeface="Times New Roman"/>
              <a:ea typeface="Times New Roman"/>
              <a:cs typeface="Times New Roman"/>
              <a:sym typeface="Times New Roman"/>
            </a:endParaRPr>
          </a:p>
        </p:txBody>
      </p:sp>
      <p:sp>
        <p:nvSpPr>
          <p:cNvPr id="61" name="Google Shape;61;p1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gadd317ae2b_0_1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2" name="Google Shape;112;gadd317ae2b_0_12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Google Shape;113;gadd317ae2b_0_1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gadd317ae2b_0_1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gadd317ae2b_0_1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
          <p:cNvPicPr preferRelativeResize="0"/>
          <p:nvPr/>
        </p:nvPicPr>
        <p:blipFill>
          <a:blip r:embed="rId3"/>
          <a:srcRect/>
          <a:stretch/>
        </p:blipFill>
        <p:spPr>
          <a:xfrm>
            <a:off x="-83275" y="6704"/>
            <a:ext cx="10301989" cy="6867992"/>
          </a:xfrm>
          <a:prstGeom prst="rect">
            <a:avLst/>
          </a:prstGeom>
          <a:noFill/>
          <a:ln>
            <a:noFill/>
          </a:ln>
        </p:spPr>
      </p:pic>
      <p:sp>
        <p:nvSpPr>
          <p:cNvPr id="190" name="Google Shape;190;p1"/>
          <p:cNvSpPr/>
          <p:nvPr/>
        </p:nvSpPr>
        <p:spPr>
          <a:xfrm>
            <a:off x="1611000" y="-23760"/>
            <a:ext cx="10580400" cy="6881400"/>
          </a:xfrm>
          <a:prstGeom prst="rect">
            <a:avLst/>
          </a:prstGeom>
          <a:gradFill>
            <a:gsLst>
              <a:gs pos="0">
                <a:srgbClr val="FFFFFF"/>
              </a:gs>
              <a:gs pos="49000">
                <a:srgbClr val="FFFFFF"/>
              </a:gs>
              <a:gs pos="100000">
                <a:srgbClr val="FFFFFF">
                  <a:alpha val="0"/>
                </a:srgbClr>
              </a:gs>
            </a:gsLst>
            <a:lin ang="108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91" name="Google Shape;191;p1"/>
          <p:cNvPicPr preferRelativeResize="0"/>
          <p:nvPr/>
        </p:nvPicPr>
        <p:blipFill rotWithShape="1">
          <a:blip r:embed="rId4">
            <a:alphaModFix/>
          </a:blip>
          <a:srcRect t="78334"/>
          <a:stretch/>
        </p:blipFill>
        <p:spPr>
          <a:xfrm>
            <a:off x="14760" y="5390280"/>
            <a:ext cx="12192840" cy="1483200"/>
          </a:xfrm>
          <a:prstGeom prst="rect">
            <a:avLst/>
          </a:prstGeom>
          <a:noFill/>
          <a:ln>
            <a:noFill/>
          </a:ln>
        </p:spPr>
      </p:pic>
      <p:sp>
        <p:nvSpPr>
          <p:cNvPr id="192" name="Google Shape;192;p1"/>
          <p:cNvSpPr txBox="1"/>
          <p:nvPr/>
        </p:nvSpPr>
        <p:spPr>
          <a:xfrm>
            <a:off x="5556600" y="2250000"/>
            <a:ext cx="6145920" cy="1633680"/>
          </a:xfrm>
          <a:prstGeom prst="rect">
            <a:avLst/>
          </a:prstGeom>
          <a:noFill/>
          <a:ln>
            <a:noFill/>
          </a:ln>
        </p:spPr>
        <p:txBody>
          <a:bodyPr spcFirstLastPara="1" wrap="square" lIns="91425" tIns="45700" rIns="91425" bIns="45700" anchor="b" anchorCtr="0">
            <a:noAutofit/>
          </a:bodyPr>
          <a:lstStyle/>
          <a:p>
            <a:pPr algn="ctr">
              <a:spcAft>
                <a:spcPts val="900"/>
              </a:spcAft>
            </a:pPr>
            <a:r>
              <a:rPr lang="en-US" sz="32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FINDING THE SHORTEST PATH PREVENTING SEXUAL HARASSMENT THROUGH ALGORITHMS</a:t>
            </a:r>
            <a:endParaRPr lang="es-CO" sz="3200" dirty="0">
              <a:effectLst/>
              <a:latin typeface="Arial" panose="020B0604020202020204" pitchFamily="34" charset="0"/>
              <a:ea typeface="Times New Roman" panose="02020603050405020304" pitchFamily="18"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g13694941206_0_38"/>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423" name="Google Shape;423;g13694941206_0_38"/>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Visual comparison of the three paths</a:t>
            </a:r>
            <a:endParaRPr sz="2200" b="0" i="0" u="none" strike="noStrike" cap="none">
              <a:solidFill>
                <a:srgbClr val="000000"/>
              </a:solidFill>
              <a:latin typeface="Arial"/>
              <a:ea typeface="Arial"/>
              <a:cs typeface="Arial"/>
              <a:sym typeface="Arial"/>
            </a:endParaRPr>
          </a:p>
        </p:txBody>
      </p:sp>
      <p:sp>
        <p:nvSpPr>
          <p:cNvPr id="424" name="Google Shape;424;g13694941206_0_38"/>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25" name="Google Shape;425;g13694941206_0_38"/>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26" name="Google Shape;426;g13694941206_0_38"/>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27" name="Google Shape;427;g13694941206_0_38"/>
          <p:cNvSpPr/>
          <p:nvPr/>
        </p:nvSpPr>
        <p:spPr>
          <a:xfrm>
            <a:off x="265315" y="611457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28" name="Google Shape;428;g13694941206_0_38"/>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pic>
        <p:nvPicPr>
          <p:cNvPr id="429" name="Google Shape;429;g13694941206_0_38"/>
          <p:cNvPicPr preferRelativeResize="0"/>
          <p:nvPr/>
        </p:nvPicPr>
        <p:blipFill rotWithShape="1">
          <a:blip r:embed="rId4">
            <a:alphaModFix/>
          </a:blip>
          <a:srcRect/>
          <a:stretch/>
        </p:blipFill>
        <p:spPr>
          <a:xfrm>
            <a:off x="1331475" y="917335"/>
            <a:ext cx="9529050" cy="4820525"/>
          </a:xfrm>
          <a:prstGeom prst="rect">
            <a:avLst/>
          </a:prstGeom>
          <a:noFill/>
          <a:ln>
            <a:noFill/>
          </a:ln>
        </p:spPr>
      </p:pic>
      <p:sp>
        <p:nvSpPr>
          <p:cNvPr id="430" name="Google Shape;430;g13694941206_0_38"/>
          <p:cNvSpPr/>
          <p:nvPr/>
        </p:nvSpPr>
        <p:spPr>
          <a:xfrm>
            <a:off x="0" y="1659575"/>
            <a:ext cx="1300800" cy="32106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Use a library to draw the map and plot the three roads between Eafit and Universidad Nacional. For example, use geopandas, pydeck or google maps.</a:t>
            </a:r>
            <a:endParaRPr sz="1400" b="0" i="0" u="none" strike="noStrike" cap="none">
              <a:solidFill>
                <a:schemeClr val="accent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g1066244c191_0_1"/>
          <p:cNvPicPr preferRelativeResize="0"/>
          <p:nvPr/>
        </p:nvPicPr>
        <p:blipFill rotWithShape="1">
          <a:blip r:embed="rId3">
            <a:alphaModFix/>
          </a:blip>
          <a:srcRect/>
          <a:stretch/>
        </p:blipFill>
        <p:spPr>
          <a:xfrm>
            <a:off x="-2580" y="0"/>
            <a:ext cx="12197163" cy="6856922"/>
          </a:xfrm>
          <a:prstGeom prst="rect">
            <a:avLst/>
          </a:prstGeom>
          <a:noFill/>
          <a:ln>
            <a:noFill/>
          </a:ln>
        </p:spPr>
      </p:pic>
      <p:sp>
        <p:nvSpPr>
          <p:cNvPr id="436" name="Google Shape;436;g1066244c191_0_1"/>
          <p:cNvSpPr/>
          <p:nvPr/>
        </p:nvSpPr>
        <p:spPr>
          <a:xfrm>
            <a:off x="265327" y="376925"/>
            <a:ext cx="4945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Future work directions</a:t>
            </a:r>
            <a:endParaRPr sz="2200" b="0" i="0" u="none" strike="noStrike" cap="none">
              <a:solidFill>
                <a:srgbClr val="000000"/>
              </a:solidFill>
              <a:latin typeface="Arial"/>
              <a:ea typeface="Arial"/>
              <a:cs typeface="Arial"/>
              <a:sym typeface="Arial"/>
            </a:endParaRPr>
          </a:p>
        </p:txBody>
      </p:sp>
      <p:sp>
        <p:nvSpPr>
          <p:cNvPr id="437" name="Google Shape;437;g1066244c191_0_1"/>
          <p:cNvSpPr/>
          <p:nvPr/>
        </p:nvSpPr>
        <p:spPr>
          <a:xfrm>
            <a:off x="8594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g1066244c191_0_1"/>
          <p:cNvSpPr/>
          <p:nvPr/>
        </p:nvSpPr>
        <p:spPr>
          <a:xfrm>
            <a:off x="9488921"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g1066244c191_0_1"/>
          <p:cNvSpPr/>
          <p:nvPr/>
        </p:nvSpPr>
        <p:spPr>
          <a:xfrm>
            <a:off x="38125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g1066244c191_0_1"/>
          <p:cNvSpPr/>
          <p:nvPr/>
        </p:nvSpPr>
        <p:spPr>
          <a:xfrm>
            <a:off x="6632743" y="12863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g1066244c191_0_1"/>
          <p:cNvSpPr/>
          <p:nvPr/>
        </p:nvSpPr>
        <p:spPr>
          <a:xfrm>
            <a:off x="9488720"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g1066244c191_0_1"/>
          <p:cNvSpPr/>
          <p:nvPr/>
        </p:nvSpPr>
        <p:spPr>
          <a:xfrm>
            <a:off x="6630898" y="12863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g1066244c191_0_1"/>
          <p:cNvSpPr/>
          <p:nvPr/>
        </p:nvSpPr>
        <p:spPr>
          <a:xfrm>
            <a:off x="3811772"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g1066244c191_0_1"/>
          <p:cNvSpPr/>
          <p:nvPr/>
        </p:nvSpPr>
        <p:spPr>
          <a:xfrm>
            <a:off x="859046" y="12914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g1066244c191_0_1"/>
          <p:cNvSpPr/>
          <p:nvPr/>
        </p:nvSpPr>
        <p:spPr>
          <a:xfrm>
            <a:off x="6649700" y="13286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Statistics 2</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6" name="Google Shape;446;g1066244c191_0_1"/>
          <p:cNvSpPr/>
          <p:nvPr/>
        </p:nvSpPr>
        <p:spPr>
          <a:xfrm>
            <a:off x="3802800" y="13792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Optimization 1</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7" name="Google Shape;447;g1066244c191_0_1"/>
          <p:cNvSpPr/>
          <p:nvPr/>
        </p:nvSpPr>
        <p:spPr>
          <a:xfrm>
            <a:off x="810150" y="1333775"/>
            <a:ext cx="1582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Probability</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8" name="Google Shape;448;g1066244c191_0_1"/>
          <p:cNvSpPr/>
          <p:nvPr/>
        </p:nvSpPr>
        <p:spPr>
          <a:xfrm>
            <a:off x="9495625" y="1333775"/>
            <a:ext cx="16437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M &amp; S 4</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grpSp>
        <p:nvGrpSpPr>
          <p:cNvPr id="449" name="Google Shape;449;g1066244c191_0_1"/>
          <p:cNvGrpSpPr/>
          <p:nvPr/>
        </p:nvGrpSpPr>
        <p:grpSpPr>
          <a:xfrm>
            <a:off x="7016850" y="2306088"/>
            <a:ext cx="1088700" cy="830400"/>
            <a:chOff x="368350" y="2234988"/>
            <a:chExt cx="1088700" cy="830400"/>
          </a:xfrm>
        </p:grpSpPr>
        <p:sp>
          <p:nvSpPr>
            <p:cNvPr id="450" name="Google Shape;450;g1066244c191_0_1"/>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400" b="1" i="0" u="none" strike="noStrike" cap="none">
                  <a:solidFill>
                    <a:srgbClr val="FFFFFF"/>
                  </a:solidFill>
                  <a:latin typeface="Fira Sans Extra Condensed"/>
                  <a:ea typeface="Fira Sans Extra Condensed"/>
                  <a:cs typeface="Fira Sans Extra Condensed"/>
                  <a:sym typeface="Fira Sans Extra Condensed"/>
                </a:rPr>
                <a:t>MV risk estimates</a:t>
              </a:r>
              <a:endParaRPr sz="14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1" name="Google Shape;451;g1066244c191_0_1"/>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2" name="Google Shape;452;g1066244c191_0_1"/>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3" name="Google Shape;453;g1066244c191_0_1"/>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4" name="Google Shape;454;g1066244c191_0_1"/>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5" name="Google Shape;455;g1066244c191_0_1"/>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6" name="Google Shape;456;g1066244c191_0_1"/>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57" name="Google Shape;457;g1066244c191_0_1"/>
          <p:cNvGrpSpPr/>
          <p:nvPr/>
        </p:nvGrpSpPr>
        <p:grpSpPr>
          <a:xfrm>
            <a:off x="4216100" y="2367863"/>
            <a:ext cx="1088700" cy="830400"/>
            <a:chOff x="673150" y="2539788"/>
            <a:chExt cx="1088700" cy="830400"/>
          </a:xfrm>
        </p:grpSpPr>
        <p:sp>
          <p:nvSpPr>
            <p:cNvPr id="458" name="Google Shape;458;g1066244c191_0_1"/>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400" b="1" i="0" u="none" strike="noStrike" cap="none">
                  <a:solidFill>
                    <a:srgbClr val="FFFFFF"/>
                  </a:solidFill>
                  <a:latin typeface="Fira Sans Extra Condensed"/>
                  <a:ea typeface="Fira Sans Extra Condensed"/>
                  <a:cs typeface="Fira Sans Extra Condensed"/>
                  <a:sym typeface="Fira Sans Extra Condensed"/>
                </a:rPr>
                <a:t>Optimization </a:t>
              </a:r>
              <a:r>
                <a:rPr lang="en-US" sz="1400" b="1" i="0" u="none" strike="noStrike" cap="none">
                  <a:solidFill>
                    <a:schemeClr val="lt1"/>
                  </a:solidFill>
                  <a:latin typeface="Fira Sans Extra Condensed"/>
                  <a:ea typeface="Fira Sans Extra Condensed"/>
                  <a:cs typeface="Fira Sans Extra Condensed"/>
                  <a:sym typeface="Fira Sans Extra Condensed"/>
                </a:rPr>
                <a:t>Bi target</a:t>
              </a:r>
              <a:endParaRPr sz="14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9" name="Google Shape;459;g1066244c191_0_1"/>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0" name="Google Shape;460;g1066244c191_0_1"/>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1" name="Google Shape;461;g1066244c191_0_1"/>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2" name="Google Shape;462;g1066244c191_0_1"/>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3" name="Google Shape;463;g1066244c191_0_1"/>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4" name="Google Shape;464;g1066244c191_0_1"/>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65" name="Google Shape;465;g1066244c191_0_1"/>
          <p:cNvGrpSpPr/>
          <p:nvPr/>
        </p:nvGrpSpPr>
        <p:grpSpPr>
          <a:xfrm>
            <a:off x="1242275" y="2378663"/>
            <a:ext cx="1088700" cy="830400"/>
            <a:chOff x="673150" y="2539788"/>
            <a:chExt cx="1088700" cy="830400"/>
          </a:xfrm>
        </p:grpSpPr>
        <p:sp>
          <p:nvSpPr>
            <p:cNvPr id="466" name="Google Shape;466;g1066244c191_0_1"/>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300" b="1" i="0" u="none" strike="noStrike" cap="none">
                  <a:solidFill>
                    <a:srgbClr val="FFFFFF"/>
                  </a:solidFill>
                  <a:latin typeface="Fira Sans Extra Condensed"/>
                  <a:ea typeface="Fira Sans Extra Condensed"/>
                  <a:cs typeface="Fira Sans Extra Condensed"/>
                  <a:sym typeface="Fira Sans Extra Condensed"/>
                </a:rPr>
                <a:t>Other risk estimates</a:t>
              </a:r>
              <a:endParaRPr sz="13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7" name="Google Shape;467;g1066244c191_0_1"/>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8" name="Google Shape;468;g1066244c191_0_1"/>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9" name="Google Shape;469;g1066244c191_0_1"/>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0" name="Google Shape;470;g1066244c191_0_1"/>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1" name="Google Shape;471;g1066244c191_0_1"/>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2" name="Google Shape;472;g1066244c191_0_1"/>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73" name="Google Shape;473;g1066244c191_0_1"/>
          <p:cNvGrpSpPr/>
          <p:nvPr/>
        </p:nvGrpSpPr>
        <p:grpSpPr>
          <a:xfrm>
            <a:off x="9836250" y="2306088"/>
            <a:ext cx="1088700" cy="830400"/>
            <a:chOff x="368350" y="2234988"/>
            <a:chExt cx="1088700" cy="830400"/>
          </a:xfrm>
        </p:grpSpPr>
        <p:sp>
          <p:nvSpPr>
            <p:cNvPr id="474" name="Google Shape;474;g1066244c191_0_1"/>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Traffic Estimation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5" name="Google Shape;475;g1066244c191_0_1"/>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6" name="Google Shape;476;g1066244c191_0_1"/>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7" name="Google Shape;477;g1066244c191_0_1"/>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8" name="Google Shape;478;g1066244c191_0_1"/>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9" name="Google Shape;479;g1066244c191_0_1"/>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80" name="Google Shape;480;g1066244c191_0_1"/>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sp>
        <p:nvSpPr>
          <p:cNvPr id="481" name="Google Shape;481;g1066244c191_0_1"/>
          <p:cNvSpPr/>
          <p:nvPr/>
        </p:nvSpPr>
        <p:spPr>
          <a:xfrm rot="10800000" flipH="1">
            <a:off x="4819328" y="514742"/>
            <a:ext cx="826794" cy="457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82" name="Google Shape;482;g1066244c191_0_1"/>
          <p:cNvSpPr/>
          <p:nvPr/>
        </p:nvSpPr>
        <p:spPr>
          <a:xfrm>
            <a:off x="5276520" y="3366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83" name="Google Shape;483;g1066244c191_0_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84" name="Google Shape;484;g1066244c191_0_1"/>
          <p:cNvSpPr/>
          <p:nvPr/>
        </p:nvSpPr>
        <p:spPr>
          <a:xfrm>
            <a:off x="265315" y="80232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85" name="Google Shape;485;g1066244c191_0_1"/>
          <p:cNvSpPr txBox="1"/>
          <p:nvPr/>
        </p:nvSpPr>
        <p:spPr>
          <a:xfrm>
            <a:off x="2745075" y="60521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486" name="Google Shape;486;g1066244c191_0_1"/>
          <p:cNvSpPr/>
          <p:nvPr/>
        </p:nvSpPr>
        <p:spPr>
          <a:xfrm>
            <a:off x="7457802" y="594958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You can add, delete or change some future work addresses</a:t>
            </a:r>
            <a:endParaRPr sz="1400" b="0" i="0" u="none" strike="noStrike" cap="none">
              <a:solidFill>
                <a:schemeClr val="accent2"/>
              </a:solidFill>
              <a:latin typeface="Arial"/>
              <a:ea typeface="Arial"/>
              <a:cs typeface="Arial"/>
              <a:sym typeface="Arial"/>
            </a:endParaRPr>
          </a:p>
        </p:txBody>
      </p:sp>
      <p:sp>
        <p:nvSpPr>
          <p:cNvPr id="487" name="Google Shape;487;g1066244c191_0_1"/>
          <p:cNvSpPr/>
          <p:nvPr/>
        </p:nvSpPr>
        <p:spPr>
          <a:xfrm>
            <a:off x="-141598" y="4099808"/>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if you study </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 </a:t>
            </a:r>
            <a:r>
              <a:rPr lang="en-US" i="1">
                <a:solidFill>
                  <a:schemeClr val="accent2"/>
                </a:solidFill>
              </a:rPr>
              <a:t>Informatics</a:t>
            </a:r>
            <a:r>
              <a:rPr lang="en-US" sz="1400" b="0" i="1" u="none" strike="noStrike" cap="none">
                <a:solidFill>
                  <a:schemeClr val="accent2"/>
                </a:solidFill>
                <a:latin typeface="Arial"/>
                <a:ea typeface="Arial"/>
                <a:cs typeface="Arial"/>
                <a:sym typeface="Arial"/>
              </a:rPr>
              <a:t> engineering</a:t>
            </a:r>
            <a:br>
              <a:rPr lang="en-US" sz="1400" b="0" i="1" u="none" strike="noStrike" cap="none">
                <a:solidFill>
                  <a:schemeClr val="accent2"/>
                </a:solidFill>
                <a:latin typeface="Arial"/>
                <a:ea typeface="Arial"/>
                <a:cs typeface="Arial"/>
                <a:sym typeface="Arial"/>
              </a:rPr>
            </a:br>
            <a:endParaRPr sz="1400" b="0" i="1" u="none" strike="noStrike" cap="none">
              <a:solidFill>
                <a:schemeClr val="accent2"/>
              </a:solidFill>
              <a:latin typeface="Arial"/>
              <a:ea typeface="Arial"/>
              <a:cs typeface="Arial"/>
              <a:sym typeface="Arial"/>
            </a:endParaRPr>
          </a:p>
        </p:txBody>
      </p:sp>
      <p:sp>
        <p:nvSpPr>
          <p:cNvPr id="488" name="Google Shape;488;g1066244c191_0_1"/>
          <p:cNvSpPr/>
          <p:nvPr/>
        </p:nvSpPr>
        <p:spPr>
          <a:xfrm>
            <a:off x="5646138" y="802325"/>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name the courses in which you could continue to work on this project.</a:t>
            </a:r>
            <a:endParaRPr sz="1400" b="0" i="0" u="none" strike="noStrike" cap="none">
              <a:solidFill>
                <a:schemeClr val="accent2"/>
              </a:solidFill>
              <a:latin typeface="Arial"/>
              <a:ea typeface="Arial"/>
              <a:cs typeface="Arial"/>
              <a:sym typeface="Arial"/>
            </a:endParaRPr>
          </a:p>
        </p:txBody>
      </p:sp>
      <p:sp>
        <p:nvSpPr>
          <p:cNvPr id="489" name="Google Shape;489;g1066244c191_0_1"/>
          <p:cNvSpPr/>
          <p:nvPr/>
        </p:nvSpPr>
        <p:spPr>
          <a:xfrm rot="10800000" flipH="1">
            <a:off x="5050475" y="1024007"/>
            <a:ext cx="811836" cy="2944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0" name="Google Shape;490;g1066244c191_0_1"/>
          <p:cNvSpPr/>
          <p:nvPr/>
        </p:nvSpPr>
        <p:spPr>
          <a:xfrm rot="10800000">
            <a:off x="10334499" y="947808"/>
            <a:ext cx="806652" cy="4326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1" name="Google Shape;491;g1066244c191_0_1"/>
          <p:cNvSpPr/>
          <p:nvPr/>
        </p:nvSpPr>
        <p:spPr>
          <a:xfrm rot="-3788704">
            <a:off x="8003177" y="1401254"/>
            <a:ext cx="806653" cy="43264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2" name="Google Shape;492;g1066244c191_0_1"/>
          <p:cNvSpPr/>
          <p:nvPr/>
        </p:nvSpPr>
        <p:spPr>
          <a:xfrm>
            <a:off x="4407763" y="3990850"/>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tell us what you could do, in the following courses, to improve this project.</a:t>
            </a:r>
            <a:endParaRPr sz="1400" b="0" i="0" u="none" strike="noStrike" cap="none">
              <a:solidFill>
                <a:schemeClr val="accent2"/>
              </a:solidFill>
              <a:latin typeface="Arial"/>
              <a:ea typeface="Arial"/>
              <a:cs typeface="Arial"/>
              <a:sym typeface="Arial"/>
            </a:endParaRPr>
          </a:p>
        </p:txBody>
      </p:sp>
      <p:sp>
        <p:nvSpPr>
          <p:cNvPr id="493" name="Google Shape;493;g1066244c191_0_1"/>
          <p:cNvSpPr/>
          <p:nvPr/>
        </p:nvSpPr>
        <p:spPr>
          <a:xfrm rot="5763114" flipH="1">
            <a:off x="48218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4" name="Google Shape;494;g1066244c191_0_1"/>
          <p:cNvSpPr/>
          <p:nvPr/>
        </p:nvSpPr>
        <p:spPr>
          <a:xfrm rot="5763114" flipH="1">
            <a:off x="72602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5" name="Google Shape;495;g1066244c191_0_1"/>
          <p:cNvSpPr/>
          <p:nvPr/>
        </p:nvSpPr>
        <p:spPr>
          <a:xfrm rot="9163861" flipH="1">
            <a:off x="8936681" y="3462420"/>
            <a:ext cx="811824" cy="294405"/>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g1066244c191_0_133"/>
          <p:cNvPicPr preferRelativeResize="0"/>
          <p:nvPr/>
        </p:nvPicPr>
        <p:blipFill rotWithShape="1">
          <a:blip r:embed="rId3">
            <a:alphaModFix/>
          </a:blip>
          <a:srcRect/>
          <a:stretch/>
        </p:blipFill>
        <p:spPr>
          <a:xfrm>
            <a:off x="-2580" y="0"/>
            <a:ext cx="12197163" cy="6856922"/>
          </a:xfrm>
          <a:prstGeom prst="rect">
            <a:avLst/>
          </a:prstGeom>
          <a:noFill/>
          <a:ln>
            <a:noFill/>
          </a:ln>
        </p:spPr>
      </p:pic>
      <p:sp>
        <p:nvSpPr>
          <p:cNvPr id="501" name="Google Shape;501;g1066244c191_0_133"/>
          <p:cNvSpPr/>
          <p:nvPr/>
        </p:nvSpPr>
        <p:spPr>
          <a:xfrm>
            <a:off x="265327" y="376925"/>
            <a:ext cx="4945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Future work directions</a:t>
            </a:r>
            <a:endParaRPr sz="2200" b="0" i="0" u="none" strike="noStrike" cap="none">
              <a:solidFill>
                <a:srgbClr val="000000"/>
              </a:solidFill>
              <a:latin typeface="Arial"/>
              <a:ea typeface="Arial"/>
              <a:cs typeface="Arial"/>
              <a:sym typeface="Arial"/>
            </a:endParaRPr>
          </a:p>
        </p:txBody>
      </p:sp>
      <p:sp>
        <p:nvSpPr>
          <p:cNvPr id="502" name="Google Shape;502;g1066244c191_0_133"/>
          <p:cNvSpPr/>
          <p:nvPr/>
        </p:nvSpPr>
        <p:spPr>
          <a:xfrm>
            <a:off x="8594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g1066244c191_0_133"/>
          <p:cNvSpPr/>
          <p:nvPr/>
        </p:nvSpPr>
        <p:spPr>
          <a:xfrm>
            <a:off x="9488921"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g1066244c191_0_133"/>
          <p:cNvSpPr/>
          <p:nvPr/>
        </p:nvSpPr>
        <p:spPr>
          <a:xfrm>
            <a:off x="38125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g1066244c191_0_133"/>
          <p:cNvSpPr/>
          <p:nvPr/>
        </p:nvSpPr>
        <p:spPr>
          <a:xfrm>
            <a:off x="6632743" y="12863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g1066244c191_0_133"/>
          <p:cNvSpPr/>
          <p:nvPr/>
        </p:nvSpPr>
        <p:spPr>
          <a:xfrm>
            <a:off x="9488720"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g1066244c191_0_133"/>
          <p:cNvSpPr/>
          <p:nvPr/>
        </p:nvSpPr>
        <p:spPr>
          <a:xfrm>
            <a:off x="6630898" y="12863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g1066244c191_0_133"/>
          <p:cNvSpPr/>
          <p:nvPr/>
        </p:nvSpPr>
        <p:spPr>
          <a:xfrm>
            <a:off x="3811772"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g1066244c191_0_133"/>
          <p:cNvSpPr/>
          <p:nvPr/>
        </p:nvSpPr>
        <p:spPr>
          <a:xfrm>
            <a:off x="859046" y="12914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g1066244c191_0_133"/>
          <p:cNvSpPr/>
          <p:nvPr/>
        </p:nvSpPr>
        <p:spPr>
          <a:xfrm>
            <a:off x="6649700" y="13286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600" b="1" i="0" u="none" strike="noStrike" cap="none">
                <a:solidFill>
                  <a:schemeClr val="lt1"/>
                </a:solidFill>
                <a:latin typeface="Fira Sans Extra Condensed"/>
                <a:ea typeface="Fira Sans Extra Condensed"/>
                <a:cs typeface="Fira Sans Extra Condensed"/>
                <a:sym typeface="Fira Sans Extra Condensed"/>
              </a:rPr>
              <a:t>Software Engineering </a:t>
            </a:r>
            <a:endParaRPr sz="16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1" name="Google Shape;511;g1066244c191_0_133"/>
          <p:cNvSpPr/>
          <p:nvPr/>
        </p:nvSpPr>
        <p:spPr>
          <a:xfrm>
            <a:off x="3802800" y="13792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Project 1</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2" name="Google Shape;512;g1066244c191_0_133"/>
          <p:cNvSpPr/>
          <p:nvPr/>
        </p:nvSpPr>
        <p:spPr>
          <a:xfrm>
            <a:off x="810150" y="1333775"/>
            <a:ext cx="1582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900" b="1" i="0" u="none" strike="noStrike" cap="none">
                <a:solidFill>
                  <a:schemeClr val="lt1"/>
                </a:solidFill>
                <a:latin typeface="Fira Sans Extra Condensed"/>
                <a:ea typeface="Fira Sans Extra Condensed"/>
                <a:cs typeface="Fira Sans Extra Condensed"/>
                <a:sym typeface="Fira Sans Extra Condensed"/>
              </a:rPr>
              <a:t>Databases</a:t>
            </a:r>
            <a:endParaRPr sz="19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3" name="Google Shape;513;g1066244c191_0_133"/>
          <p:cNvSpPr/>
          <p:nvPr/>
        </p:nvSpPr>
        <p:spPr>
          <a:xfrm>
            <a:off x="9495625" y="1333775"/>
            <a:ext cx="16437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Project 2</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grpSp>
        <p:nvGrpSpPr>
          <p:cNvPr id="514" name="Google Shape;514;g1066244c191_0_133"/>
          <p:cNvGrpSpPr/>
          <p:nvPr/>
        </p:nvGrpSpPr>
        <p:grpSpPr>
          <a:xfrm>
            <a:off x="7016850" y="2306088"/>
            <a:ext cx="1088700" cy="830400"/>
            <a:chOff x="368350" y="2234988"/>
            <a:chExt cx="1088700" cy="830400"/>
          </a:xfrm>
        </p:grpSpPr>
        <p:sp>
          <p:nvSpPr>
            <p:cNvPr id="515" name="Google Shape;515;g1066244c191_0_133"/>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Mobile application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6" name="Google Shape;516;g1066244c191_0_133"/>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7" name="Google Shape;517;g1066244c191_0_133"/>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8" name="Google Shape;518;g1066244c191_0_133"/>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9" name="Google Shape;519;g1066244c191_0_133"/>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0" name="Google Shape;520;g1066244c191_0_133"/>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1" name="Google Shape;521;g1066244c191_0_133"/>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22" name="Google Shape;522;g1066244c191_0_133"/>
          <p:cNvGrpSpPr/>
          <p:nvPr/>
        </p:nvGrpSpPr>
        <p:grpSpPr>
          <a:xfrm>
            <a:off x="4216100" y="2367863"/>
            <a:ext cx="1088700" cy="830400"/>
            <a:chOff x="673150" y="2539788"/>
            <a:chExt cx="1088700" cy="830400"/>
          </a:xfrm>
        </p:grpSpPr>
        <p:sp>
          <p:nvSpPr>
            <p:cNvPr id="523" name="Google Shape;523;g1066244c191_0_133"/>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Web application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4" name="Google Shape;524;g1066244c191_0_133"/>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5" name="Google Shape;525;g1066244c191_0_133"/>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6" name="Google Shape;526;g1066244c191_0_133"/>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7" name="Google Shape;527;g1066244c191_0_133"/>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8" name="Google Shape;528;g1066244c191_0_133"/>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9" name="Google Shape;529;g1066244c191_0_133"/>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30" name="Google Shape;530;g1066244c191_0_133"/>
          <p:cNvGrpSpPr/>
          <p:nvPr/>
        </p:nvGrpSpPr>
        <p:grpSpPr>
          <a:xfrm>
            <a:off x="1242275" y="2378663"/>
            <a:ext cx="1088700" cy="830400"/>
            <a:chOff x="673150" y="2539788"/>
            <a:chExt cx="1088700" cy="830400"/>
          </a:xfrm>
        </p:grpSpPr>
        <p:sp>
          <p:nvSpPr>
            <p:cNvPr id="531" name="Google Shape;531;g1066244c191_0_133"/>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700" b="1" i="0" u="none" strike="noStrike" cap="none">
                  <a:solidFill>
                    <a:srgbClr val="FFFFFF"/>
                  </a:solidFill>
                  <a:latin typeface="Fira Sans Extra Condensed"/>
                  <a:ea typeface="Fira Sans Extra Condensed"/>
                  <a:cs typeface="Fira Sans Extra Condensed"/>
                  <a:sym typeface="Fira Sans Extra Condensed"/>
                </a:rPr>
                <a:t>Other variables</a:t>
              </a:r>
              <a:endParaRPr sz="17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2" name="Google Shape;532;g1066244c191_0_133"/>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3" name="Google Shape;533;g1066244c191_0_133"/>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4" name="Google Shape;534;g1066244c191_0_133"/>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5" name="Google Shape;535;g1066244c191_0_133"/>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6" name="Google Shape;536;g1066244c191_0_133"/>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7" name="Google Shape;537;g1066244c191_0_133"/>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38" name="Google Shape;538;g1066244c191_0_133"/>
          <p:cNvGrpSpPr/>
          <p:nvPr/>
        </p:nvGrpSpPr>
        <p:grpSpPr>
          <a:xfrm>
            <a:off x="9836250" y="2306088"/>
            <a:ext cx="1088700" cy="830400"/>
            <a:chOff x="368350" y="2234988"/>
            <a:chExt cx="1088700" cy="830400"/>
          </a:xfrm>
        </p:grpSpPr>
        <p:sp>
          <p:nvSpPr>
            <p:cNvPr id="539" name="Google Shape;539;g1066244c191_0_133"/>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800" b="1" i="0" u="none" strike="noStrike" cap="none">
                  <a:solidFill>
                    <a:srgbClr val="FFFFFF"/>
                  </a:solidFill>
                  <a:latin typeface="Fira Sans Extra Condensed"/>
                  <a:ea typeface="Fira Sans Extra Condensed"/>
                  <a:cs typeface="Fira Sans Extra Condensed"/>
                  <a:sym typeface="Fira Sans Extra Condensed"/>
                </a:rPr>
                <a:t>Include ML or VR</a:t>
              </a:r>
              <a:endParaRPr sz="18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0" name="Google Shape;540;g1066244c191_0_133"/>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1" name="Google Shape;541;g1066244c191_0_133"/>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2" name="Google Shape;542;g1066244c191_0_133"/>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3" name="Google Shape;543;g1066244c191_0_133"/>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4" name="Google Shape;544;g1066244c191_0_133"/>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5" name="Google Shape;545;g1066244c191_0_133"/>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sp>
        <p:nvSpPr>
          <p:cNvPr id="546" name="Google Shape;546;g1066244c191_0_133"/>
          <p:cNvSpPr/>
          <p:nvPr/>
        </p:nvSpPr>
        <p:spPr>
          <a:xfrm rot="10800000" flipH="1">
            <a:off x="4819328" y="514742"/>
            <a:ext cx="826794" cy="457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47" name="Google Shape;547;g1066244c191_0_133"/>
          <p:cNvSpPr/>
          <p:nvPr/>
        </p:nvSpPr>
        <p:spPr>
          <a:xfrm>
            <a:off x="5276520" y="3366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548" name="Google Shape;548;g1066244c191_0_133"/>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49" name="Google Shape;549;g1066244c191_0_133"/>
          <p:cNvSpPr/>
          <p:nvPr/>
        </p:nvSpPr>
        <p:spPr>
          <a:xfrm>
            <a:off x="265315" y="80232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50" name="Google Shape;550;g1066244c191_0_133"/>
          <p:cNvSpPr txBox="1"/>
          <p:nvPr/>
        </p:nvSpPr>
        <p:spPr>
          <a:xfrm>
            <a:off x="2745075" y="60521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51" name="Google Shape;551;g1066244c191_0_133"/>
          <p:cNvSpPr/>
          <p:nvPr/>
        </p:nvSpPr>
        <p:spPr>
          <a:xfrm>
            <a:off x="7457802" y="594958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You can add, delete or change some future work addresses</a:t>
            </a:r>
            <a:endParaRPr sz="1400" b="0" i="0" u="none" strike="noStrike" cap="none">
              <a:solidFill>
                <a:schemeClr val="accent2"/>
              </a:solidFill>
              <a:latin typeface="Arial"/>
              <a:ea typeface="Arial"/>
              <a:cs typeface="Arial"/>
              <a:sym typeface="Arial"/>
            </a:endParaRPr>
          </a:p>
        </p:txBody>
      </p:sp>
      <p:sp>
        <p:nvSpPr>
          <p:cNvPr id="552" name="Google Shape;552;g1066244c191_0_133"/>
          <p:cNvSpPr/>
          <p:nvPr/>
        </p:nvSpPr>
        <p:spPr>
          <a:xfrm>
            <a:off x="69002" y="381273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if you study</a:t>
            </a:r>
            <a:endParaRPr sz="1400" b="0" i="1" u="none" strike="noStrike" cap="none">
              <a:solidFill>
                <a:schemeClr val="accent2"/>
              </a:solidFill>
              <a:latin typeface="Arial"/>
              <a:ea typeface="Arial"/>
              <a:cs typeface="Arial"/>
              <a:sym typeface="Arial"/>
            </a:endParaRPr>
          </a:p>
          <a:p>
            <a:pPr marL="0" lvl="0" indent="0" algn="ctr" rtl="0">
              <a:spcBef>
                <a:spcPts val="0"/>
              </a:spcBef>
              <a:spcAft>
                <a:spcPts val="0"/>
              </a:spcAft>
              <a:buClr>
                <a:schemeClr val="dk1"/>
              </a:buClr>
              <a:buSzPts val="1400"/>
              <a:buFont typeface="Arial"/>
              <a:buNone/>
            </a:pPr>
            <a:r>
              <a:rPr lang="en-US" i="1">
                <a:solidFill>
                  <a:schemeClr val="accent2"/>
                </a:solidFill>
              </a:rPr>
              <a:t>Mathematics</a:t>
            </a:r>
            <a:endParaRPr i="1">
              <a:solidFill>
                <a:schemeClr val="accent2"/>
              </a:solidFil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Engineering</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1" u="none" strike="noStrike" cap="none">
              <a:solidFill>
                <a:schemeClr val="accent2"/>
              </a:solidFill>
              <a:latin typeface="Arial"/>
              <a:ea typeface="Arial"/>
              <a:cs typeface="Arial"/>
              <a:sym typeface="Arial"/>
            </a:endParaRPr>
          </a:p>
        </p:txBody>
      </p:sp>
      <p:sp>
        <p:nvSpPr>
          <p:cNvPr id="553" name="Google Shape;553;g1066244c191_0_133"/>
          <p:cNvSpPr/>
          <p:nvPr/>
        </p:nvSpPr>
        <p:spPr>
          <a:xfrm>
            <a:off x="5646138" y="802325"/>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name the courses in which you could continue to work on this project.</a:t>
            </a:r>
            <a:endParaRPr sz="1400" b="0" i="0" u="none" strike="noStrike" cap="none">
              <a:solidFill>
                <a:schemeClr val="accent2"/>
              </a:solidFill>
              <a:latin typeface="Arial"/>
              <a:ea typeface="Arial"/>
              <a:cs typeface="Arial"/>
              <a:sym typeface="Arial"/>
            </a:endParaRPr>
          </a:p>
        </p:txBody>
      </p:sp>
      <p:sp>
        <p:nvSpPr>
          <p:cNvPr id="554" name="Google Shape;554;g1066244c191_0_133"/>
          <p:cNvSpPr/>
          <p:nvPr/>
        </p:nvSpPr>
        <p:spPr>
          <a:xfrm rot="10800000" flipH="1">
            <a:off x="5050475" y="1024007"/>
            <a:ext cx="811836" cy="2944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5" name="Google Shape;555;g1066244c191_0_133"/>
          <p:cNvSpPr/>
          <p:nvPr/>
        </p:nvSpPr>
        <p:spPr>
          <a:xfrm rot="10800000">
            <a:off x="10334499" y="947808"/>
            <a:ext cx="806652" cy="4326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6" name="Google Shape;556;g1066244c191_0_133"/>
          <p:cNvSpPr/>
          <p:nvPr/>
        </p:nvSpPr>
        <p:spPr>
          <a:xfrm rot="-3788704">
            <a:off x="8003181" y="1401247"/>
            <a:ext cx="806653" cy="43264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7" name="Google Shape;557;g1066244c191_0_133"/>
          <p:cNvSpPr/>
          <p:nvPr/>
        </p:nvSpPr>
        <p:spPr>
          <a:xfrm>
            <a:off x="4407763" y="3990850"/>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tell us what you could do, in the following courses, to improve this project.</a:t>
            </a:r>
            <a:endParaRPr sz="1400" b="0" i="0" u="none" strike="noStrike" cap="none">
              <a:solidFill>
                <a:schemeClr val="accent2"/>
              </a:solidFill>
              <a:latin typeface="Arial"/>
              <a:ea typeface="Arial"/>
              <a:cs typeface="Arial"/>
              <a:sym typeface="Arial"/>
            </a:endParaRPr>
          </a:p>
        </p:txBody>
      </p:sp>
      <p:sp>
        <p:nvSpPr>
          <p:cNvPr id="558" name="Google Shape;558;g1066244c191_0_133"/>
          <p:cNvSpPr/>
          <p:nvPr/>
        </p:nvSpPr>
        <p:spPr>
          <a:xfrm rot="5763114" flipH="1">
            <a:off x="48218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9" name="Google Shape;559;g1066244c191_0_133"/>
          <p:cNvSpPr/>
          <p:nvPr/>
        </p:nvSpPr>
        <p:spPr>
          <a:xfrm rot="5763114" flipH="1">
            <a:off x="72602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60" name="Google Shape;560;g1066244c191_0_133"/>
          <p:cNvSpPr/>
          <p:nvPr/>
        </p:nvSpPr>
        <p:spPr>
          <a:xfrm rot="9163861" flipH="1">
            <a:off x="8936681" y="3462420"/>
            <a:ext cx="811824" cy="294405"/>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10"/>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566" name="Google Shape;566;p10"/>
          <p:cNvSpPr/>
          <p:nvPr/>
        </p:nvSpPr>
        <p:spPr>
          <a:xfrm>
            <a:off x="265320" y="376920"/>
            <a:ext cx="540216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Report accepted in OSF.IO</a:t>
            </a:r>
            <a:endParaRPr sz="2200" b="0" i="0" u="none" strike="noStrike" cap="none">
              <a:solidFill>
                <a:srgbClr val="000000"/>
              </a:solidFill>
              <a:latin typeface="Arial"/>
              <a:ea typeface="Arial"/>
              <a:cs typeface="Arial"/>
              <a:sym typeface="Arial"/>
            </a:endParaRPr>
          </a:p>
        </p:txBody>
      </p:sp>
      <p:sp>
        <p:nvSpPr>
          <p:cNvPr id="567" name="Google Shape;567;p10"/>
          <p:cNvSpPr/>
          <p:nvPr/>
        </p:nvSpPr>
        <p:spPr>
          <a:xfrm rot="10800000" flipH="1">
            <a:off x="4321521" y="468155"/>
            <a:ext cx="945756" cy="8391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68" name="Google Shape;568;p10"/>
          <p:cNvSpPr/>
          <p:nvPr/>
        </p:nvSpPr>
        <p:spPr>
          <a:xfrm>
            <a:off x="4971720" y="3366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569" name="Google Shape;569;p10"/>
          <p:cNvSpPr/>
          <p:nvPr/>
        </p:nvSpPr>
        <p:spPr>
          <a:xfrm>
            <a:off x="2623800" y="2240875"/>
            <a:ext cx="3649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the report citation</a:t>
            </a:r>
            <a:br>
              <a:rPr lang="en-US" sz="1800" b="0" i="0"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in OSF PREPRINTS and the link. No, not in OSF projects, it is in OSF Preprints.</a:t>
            </a:r>
            <a:endParaRPr sz="1400" b="0" i="0" u="none" strike="noStrike" cap="none">
              <a:solidFill>
                <a:schemeClr val="accent2"/>
              </a:solidFill>
              <a:latin typeface="Arial"/>
              <a:ea typeface="Arial"/>
              <a:cs typeface="Arial"/>
              <a:sym typeface="Arial"/>
            </a:endParaRPr>
          </a:p>
        </p:txBody>
      </p:sp>
      <p:sp>
        <p:nvSpPr>
          <p:cNvPr id="570" name="Google Shape;570;p10"/>
          <p:cNvSpPr/>
          <p:nvPr/>
        </p:nvSpPr>
        <p:spPr>
          <a:xfrm rot="10800000" flipH="1">
            <a:off x="2087873" y="2693743"/>
            <a:ext cx="618840" cy="48951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1" name="Google Shape;571;p10"/>
          <p:cNvSpPr/>
          <p:nvPr/>
        </p:nvSpPr>
        <p:spPr>
          <a:xfrm>
            <a:off x="418325" y="3107875"/>
            <a:ext cx="6126000" cy="912600"/>
          </a:xfrm>
          <a:prstGeom prst="rect">
            <a:avLst/>
          </a:prstGeom>
          <a:noFill/>
          <a:ln>
            <a:noFill/>
          </a:ln>
        </p:spPr>
        <p:txBody>
          <a:bodyPr spcFirstLastPara="1" wrap="square" lIns="90000" tIns="45000" rIns="90000" bIns="450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2200" b="0" i="0" u="none" strike="noStrike" cap="none">
                <a:solidFill>
                  <a:srgbClr val="001E33"/>
                </a:solidFill>
                <a:latin typeface="Arial"/>
                <a:ea typeface="Arial"/>
                <a:cs typeface="Arial"/>
                <a:sym typeface="Arial"/>
              </a:rPr>
              <a:t>Julián Ramírez, Andrés Salazar, Simón Marín, Mauricio Toro. Energy and Storage Optimization in Precision Livestock Farming. Technical Report, Universidad EAFIT, 2021. https://doi.org/10.31219/osf.io/du8yt</a:t>
            </a:r>
            <a:endParaRPr sz="2200" b="0" i="0" u="none" strike="noStrike" cap="none">
              <a:solidFill>
                <a:srgbClr val="001E33"/>
              </a:solidFill>
              <a:latin typeface="Arial"/>
              <a:ea typeface="Arial"/>
              <a:cs typeface="Arial"/>
              <a:sym typeface="Arial"/>
            </a:endParaRPr>
          </a:p>
        </p:txBody>
      </p:sp>
      <p:sp>
        <p:nvSpPr>
          <p:cNvPr id="572" name="Google Shape;572;p10"/>
          <p:cNvSpPr/>
          <p:nvPr/>
        </p:nvSpPr>
        <p:spPr>
          <a:xfrm>
            <a:off x="2640426" y="5215875"/>
            <a:ext cx="35088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a screenshot of your published report on osf.io and remove the circle</a:t>
            </a:r>
            <a:endParaRPr sz="1400" b="0" i="0" u="none" strike="noStrike" cap="none">
              <a:solidFill>
                <a:schemeClr val="accent2"/>
              </a:solidFill>
              <a:latin typeface="Arial"/>
              <a:ea typeface="Arial"/>
              <a:cs typeface="Arial"/>
              <a:sym typeface="Arial"/>
            </a:endParaRPr>
          </a:p>
        </p:txBody>
      </p:sp>
      <p:sp>
        <p:nvSpPr>
          <p:cNvPr id="573" name="Google Shape;573;p10"/>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74" name="Google Shape;574;p10"/>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75" name="Google Shape;575;p10"/>
          <p:cNvSpPr/>
          <p:nvPr/>
        </p:nvSpPr>
        <p:spPr>
          <a:xfrm flipH="1">
            <a:off x="7405536" y="5261857"/>
            <a:ext cx="530658" cy="8330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6" name="Google Shape;576;p10"/>
          <p:cNvSpPr/>
          <p:nvPr/>
        </p:nvSpPr>
        <p:spPr>
          <a:xfrm>
            <a:off x="5509326" y="6128750"/>
            <a:ext cx="34254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monitors and teachers among the authors, please.</a:t>
            </a:r>
            <a:endParaRPr sz="1400" b="0" i="0" u="none" strike="noStrike" cap="none">
              <a:solidFill>
                <a:schemeClr val="accent2"/>
              </a:solidFill>
              <a:latin typeface="Arial"/>
              <a:ea typeface="Arial"/>
              <a:cs typeface="Arial"/>
              <a:sym typeface="Arial"/>
            </a:endParaRPr>
          </a:p>
        </p:txBody>
      </p:sp>
      <p:pic>
        <p:nvPicPr>
          <p:cNvPr id="577" name="Google Shape;577;p10"/>
          <p:cNvPicPr preferRelativeResize="0"/>
          <p:nvPr/>
        </p:nvPicPr>
        <p:blipFill rotWithShape="1">
          <a:blip r:embed="rId4">
            <a:alphaModFix/>
          </a:blip>
          <a:srcRect/>
          <a:stretch/>
        </p:blipFill>
        <p:spPr>
          <a:xfrm>
            <a:off x="6431576" y="1829064"/>
            <a:ext cx="5550945" cy="3615400"/>
          </a:xfrm>
          <a:prstGeom prst="rect">
            <a:avLst/>
          </a:prstGeom>
          <a:noFill/>
          <a:ln>
            <a:noFill/>
          </a:ln>
        </p:spPr>
      </p:pic>
      <p:sp>
        <p:nvSpPr>
          <p:cNvPr id="578" name="Google Shape;578;p10"/>
          <p:cNvSpPr/>
          <p:nvPr/>
        </p:nvSpPr>
        <p:spPr>
          <a:xfrm flipH="1">
            <a:off x="5920511" y="4581882"/>
            <a:ext cx="530658" cy="8330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9" name="Google Shape;579;p10"/>
          <p:cNvSpPr txBox="1"/>
          <p:nvPr/>
        </p:nvSpPr>
        <p:spPr>
          <a:xfrm>
            <a:off x="926000" y="6046350"/>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80" name="Google Shape;580;p10"/>
          <p:cNvSpPr/>
          <p:nvPr/>
        </p:nvSpPr>
        <p:spPr>
          <a:xfrm>
            <a:off x="4321529" y="105740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 slide if your report was not submitted to OSF.</a:t>
            </a:r>
            <a:endParaRPr sz="1400" b="0" i="0" u="none" strike="noStrike" cap="none">
              <a:solidFill>
                <a:schemeClr val="accent2"/>
              </a:solidFill>
              <a:latin typeface="Arial"/>
              <a:ea typeface="Arial"/>
              <a:cs typeface="Arial"/>
              <a:sym typeface="Arial"/>
            </a:endParaRPr>
          </a:p>
        </p:txBody>
      </p:sp>
      <p:sp>
        <p:nvSpPr>
          <p:cNvPr id="581" name="Google Shape;581;p10"/>
          <p:cNvSpPr/>
          <p:nvPr/>
        </p:nvSpPr>
        <p:spPr>
          <a:xfrm rot="9395086" flipH="1">
            <a:off x="716280" y="2541321"/>
            <a:ext cx="618825" cy="4895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82" name="Google Shape;582;p10"/>
          <p:cNvSpPr/>
          <p:nvPr/>
        </p:nvSpPr>
        <p:spPr>
          <a:xfrm>
            <a:off x="121679" y="194092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This is an example of a citation </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from a previous report</a:t>
            </a:r>
            <a:endParaRPr sz="1400" b="0" i="0" u="none" strike="noStrike" cap="none">
              <a:solidFill>
                <a:schemeClr val="accent2"/>
              </a:solidFill>
              <a:latin typeface="Arial"/>
              <a:ea typeface="Arial"/>
              <a:cs typeface="Arial"/>
              <a:sym typeface="Arial"/>
            </a:endParaRPr>
          </a:p>
        </p:txBody>
      </p:sp>
      <p:sp>
        <p:nvSpPr>
          <p:cNvPr id="583" name="Google Shape;583;p10"/>
          <p:cNvSpPr/>
          <p:nvPr/>
        </p:nvSpPr>
        <p:spPr>
          <a:xfrm rot="9395086" flipH="1">
            <a:off x="8474505" y="1542496"/>
            <a:ext cx="618825" cy="4895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84" name="Google Shape;584;p10"/>
          <p:cNvSpPr/>
          <p:nvPr/>
        </p:nvSpPr>
        <p:spPr>
          <a:xfrm>
            <a:off x="8413304" y="94210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This is an example screenshot </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from a previous report</a:t>
            </a:r>
            <a:endParaRPr sz="1400" b="0" i="0" u="none" strike="noStrike" cap="none">
              <a:solidFill>
                <a:schemeClr val="accent2"/>
              </a:solidFill>
              <a:latin typeface="Arial"/>
              <a:ea typeface="Arial"/>
              <a:cs typeface="Arial"/>
              <a:sym typeface="Arial"/>
            </a:endParaRPr>
          </a:p>
        </p:txBody>
      </p:sp>
      <p:sp>
        <p:nvSpPr>
          <p:cNvPr id="585" name="Google Shape;585;p10"/>
          <p:cNvSpPr/>
          <p:nvPr/>
        </p:nvSpPr>
        <p:spPr>
          <a:xfrm>
            <a:off x="6751675" y="1710075"/>
            <a:ext cx="1339800" cy="424800"/>
          </a:xfrm>
          <a:prstGeom prst="ellipse">
            <a:avLst/>
          </a:prstGeom>
          <a:noFill/>
          <a:ln w="19050" cap="flat" cmpd="sng">
            <a:solidFill>
              <a:srgbClr val="ED7D3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gadd317ae2b_0_117"/>
          <p:cNvPicPr preferRelativeResize="0"/>
          <p:nvPr/>
        </p:nvPicPr>
        <p:blipFill rotWithShape="1">
          <a:blip r:embed="rId3">
            <a:alphaModFix/>
          </a:blip>
          <a:srcRect l="20134"/>
          <a:stretch/>
        </p:blipFill>
        <p:spPr>
          <a:xfrm>
            <a:off x="-47400" y="0"/>
            <a:ext cx="9787201" cy="6893125"/>
          </a:xfrm>
          <a:prstGeom prst="rect">
            <a:avLst/>
          </a:prstGeom>
          <a:noFill/>
          <a:ln>
            <a:noFill/>
          </a:ln>
        </p:spPr>
      </p:pic>
      <p:sp>
        <p:nvSpPr>
          <p:cNvPr id="591" name="Google Shape;591;gadd317ae2b_0_117"/>
          <p:cNvSpPr/>
          <p:nvPr/>
        </p:nvSpPr>
        <p:spPr>
          <a:xfrm>
            <a:off x="-53831" y="-8709"/>
            <a:ext cx="12254399" cy="6866700"/>
          </a:xfrm>
          <a:prstGeom prst="rect">
            <a:avLst/>
          </a:prstGeom>
          <a:gradFill>
            <a:gsLst>
              <a:gs pos="0">
                <a:srgbClr val="FFFFFF">
                  <a:alpha val="0"/>
                </a:srgbClr>
              </a:gs>
              <a:gs pos="57000">
                <a:schemeClr val="lt1"/>
              </a:gs>
              <a:gs pos="100000">
                <a:schemeClr val="lt1"/>
              </a:gs>
            </a:gsLst>
            <a:lin ang="0" scaled="0"/>
          </a:gra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6000"/>
              <a:buFont typeface="Arial"/>
              <a:buNone/>
            </a:pPr>
            <a:r>
              <a:rPr lang="en-US" sz="6000" b="0" i="0" u="none" strike="noStrike" cap="none">
                <a:solidFill>
                  <a:srgbClr val="001E33"/>
                </a:solidFill>
                <a:latin typeface="Arial"/>
                <a:ea typeface="Arial"/>
                <a:cs typeface="Arial"/>
                <a:sym typeface="Arial"/>
              </a:rPr>
              <a:t>THANK YOU!</a:t>
            </a:r>
            <a:r>
              <a:rPr lang="en-US" sz="6000" b="0" i="0" u="none" strike="noStrike" cap="none">
                <a:solidFill>
                  <a:schemeClr val="lt1"/>
                </a:solidFill>
                <a:latin typeface="Arial"/>
                <a:ea typeface="Arial"/>
                <a:cs typeface="Arial"/>
                <a:sym typeface="Arial"/>
              </a:rPr>
              <a:t>!!</a:t>
            </a:r>
            <a:endParaRPr sz="6000" b="0" i="0" u="none" strike="noStrike" cap="none">
              <a:solidFill>
                <a:schemeClr val="lt1"/>
              </a:solidFill>
              <a:latin typeface="Arial"/>
              <a:ea typeface="Arial"/>
              <a:cs typeface="Arial"/>
              <a:sym typeface="Arial"/>
            </a:endParaRPr>
          </a:p>
        </p:txBody>
      </p:sp>
      <p:sp>
        <p:nvSpPr>
          <p:cNvPr id="592" name="Google Shape;592;gadd317ae2b_0_117"/>
          <p:cNvSpPr txBox="1"/>
          <p:nvPr/>
        </p:nvSpPr>
        <p:spPr>
          <a:xfrm>
            <a:off x="5046225" y="4020625"/>
            <a:ext cx="6945600" cy="126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US" sz="2500" b="1" i="0" u="none" strike="noStrike" cap="none">
                <a:solidFill>
                  <a:srgbClr val="001E33"/>
                </a:solidFill>
                <a:latin typeface="Arial"/>
                <a:ea typeface="Arial"/>
                <a:cs typeface="Arial"/>
                <a:sym typeface="Arial"/>
              </a:rPr>
              <a:t>With the support of </a:t>
            </a:r>
            <a:endParaRPr sz="19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The first two authors were supported by the Sapiencia grant, financed by the municipality of Medellín. All authors are grateful to the Vice Rector's Office for Discovery and Creation, Universidad EAFIT, for their support in this research.</a:t>
            </a:r>
            <a:endParaRPr sz="22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2200" b="0" i="0" u="none" strike="noStrike" cap="none">
              <a:solidFill>
                <a:schemeClr val="dk1"/>
              </a:solidFill>
              <a:latin typeface="Calibri"/>
              <a:ea typeface="Calibri"/>
              <a:cs typeface="Calibri"/>
              <a:sym typeface="Calibri"/>
            </a:endParaRPr>
          </a:p>
        </p:txBody>
      </p:sp>
      <p:sp>
        <p:nvSpPr>
          <p:cNvPr id="593" name="Google Shape;593;gadd317ae2b_0_117"/>
          <p:cNvSpPr/>
          <p:nvPr/>
        </p:nvSpPr>
        <p:spPr>
          <a:xfrm>
            <a:off x="3546885" y="2762675"/>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Don't forget your scholarship acknowledgements (if you have one) For others, for those who pay your tuition fees</a:t>
            </a:r>
            <a:endParaRPr sz="1400" b="0" i="0" u="none" strike="noStrike" cap="none">
              <a:solidFill>
                <a:schemeClr val="accent2"/>
              </a:solidFill>
              <a:latin typeface="Arial"/>
              <a:ea typeface="Arial"/>
              <a:cs typeface="Arial"/>
              <a:sym typeface="Arial"/>
            </a:endParaRPr>
          </a:p>
        </p:txBody>
      </p:sp>
      <p:sp>
        <p:nvSpPr>
          <p:cNvPr id="594" name="Google Shape;594;gadd317ae2b_0_117"/>
          <p:cNvSpPr/>
          <p:nvPr/>
        </p:nvSpPr>
        <p:spPr>
          <a:xfrm rot="10800000">
            <a:off x="6307580" y="3556275"/>
            <a:ext cx="324270" cy="8430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95" name="Google Shape;595;gadd317ae2b_0_117"/>
          <p:cNvSpPr/>
          <p:nvPr/>
        </p:nvSpPr>
        <p:spPr>
          <a:xfrm>
            <a:off x="5249940" y="102434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96" name="Google Shape;596;gadd317ae2b_0_117"/>
          <p:cNvSpPr txBox="1"/>
          <p:nvPr/>
        </p:nvSpPr>
        <p:spPr>
          <a:xfrm>
            <a:off x="8236550" y="60702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97" name="Google Shape;597;gadd317ae2b_0_117"/>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98" name="Google Shape;598;gadd317ae2b_0_117"/>
          <p:cNvSpPr/>
          <p:nvPr/>
        </p:nvSpPr>
        <p:spPr>
          <a:xfrm rot="10800000" flipH="1">
            <a:off x="2539475" y="566310"/>
            <a:ext cx="800658" cy="7638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99" name="Google Shape;599;gadd317ae2b_0_117"/>
          <p:cNvSpPr/>
          <p:nvPr/>
        </p:nvSpPr>
        <p:spPr>
          <a:xfrm>
            <a:off x="2950660" y="11987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B45F06"/>
                </a:solidFill>
                <a:latin typeface="Arial"/>
                <a:ea typeface="Arial"/>
                <a:cs typeface="Arial"/>
                <a:sym typeface="Arial"/>
              </a:rPr>
              <a:t>You can change this picture</a:t>
            </a:r>
            <a:endParaRPr sz="1400" b="0" i="0" u="none" strike="noStrike" cap="none">
              <a:solidFill>
                <a:srgbClr val="B45F06"/>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202" name="Google Shape;202;p2"/>
          <p:cNvSpPr/>
          <p:nvPr/>
        </p:nvSpPr>
        <p:spPr>
          <a:xfrm>
            <a:off x="265329" y="376925"/>
            <a:ext cx="48825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FFFFFF"/>
                </a:solidFill>
                <a:latin typeface="Arial"/>
                <a:ea typeface="Arial"/>
                <a:cs typeface="Arial"/>
                <a:sym typeface="Arial"/>
              </a:rPr>
              <a:t>Presentation of the team</a:t>
            </a:r>
            <a:endParaRPr sz="2200" b="0" i="0" u="none" strike="noStrike" cap="none" dirty="0">
              <a:solidFill>
                <a:srgbClr val="000000"/>
              </a:solidFill>
              <a:latin typeface="Arial"/>
              <a:ea typeface="Arial"/>
              <a:cs typeface="Arial"/>
              <a:sym typeface="Arial"/>
            </a:endParaRPr>
          </a:p>
        </p:txBody>
      </p:sp>
      <p:grpSp>
        <p:nvGrpSpPr>
          <p:cNvPr id="205" name="Google Shape;205;p2"/>
          <p:cNvGrpSpPr/>
          <p:nvPr/>
        </p:nvGrpSpPr>
        <p:grpSpPr>
          <a:xfrm>
            <a:off x="9052560" y="1645920"/>
            <a:ext cx="2833920" cy="2742480"/>
            <a:chOff x="9052560" y="1645920"/>
            <a:chExt cx="2833920" cy="2742480"/>
          </a:xfrm>
        </p:grpSpPr>
        <p:pic>
          <p:nvPicPr>
            <p:cNvPr id="206" name="Google Shape;206;p2"/>
            <p:cNvPicPr preferRelativeResize="0"/>
            <p:nvPr/>
          </p:nvPicPr>
          <p:blipFill rotWithShape="1">
            <a:blip r:embed="rId4">
              <a:alphaModFix/>
            </a:blip>
            <a:srcRect/>
            <a:stretch/>
          </p:blipFill>
          <p:spPr>
            <a:xfrm>
              <a:off x="9219240" y="1757160"/>
              <a:ext cx="2507760" cy="2486880"/>
            </a:xfrm>
            <a:prstGeom prst="rect">
              <a:avLst/>
            </a:prstGeom>
            <a:noFill/>
            <a:ln>
              <a:noFill/>
            </a:ln>
          </p:spPr>
        </p:pic>
        <p:sp>
          <p:nvSpPr>
            <p:cNvPr id="207" name="Google Shape;207;p2"/>
            <p:cNvSpPr/>
            <p:nvPr/>
          </p:nvSpPr>
          <p:spPr>
            <a:xfrm>
              <a:off x="9052560" y="1645920"/>
              <a:ext cx="2833920" cy="2742480"/>
            </a:xfrm>
            <a:custGeom>
              <a:avLst/>
              <a:gdLst/>
              <a:ahLst/>
              <a:cxnLst/>
              <a:rect l="l" t="t" r="r" b="b"/>
              <a:pathLst>
                <a:path w="7875" h="7621" extrusionOk="0">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210" name="Google Shape;210;p2"/>
          <p:cNvSpPr/>
          <p:nvPr/>
        </p:nvSpPr>
        <p:spPr>
          <a:xfrm>
            <a:off x="9349125" y="4180675"/>
            <a:ext cx="2623200" cy="7599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001E33"/>
                </a:solidFill>
                <a:latin typeface="Arial"/>
                <a:ea typeface="Arial"/>
                <a:cs typeface="Arial"/>
                <a:sym typeface="Arial"/>
              </a:rPr>
              <a:t>Mauricio Toro</a:t>
            </a:r>
            <a:endParaRPr sz="2200" b="1"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dirty="0">
                <a:solidFill>
                  <a:srgbClr val="001E33"/>
                </a:solidFill>
              </a:rPr>
              <a:t>Data preparation</a:t>
            </a:r>
            <a:endParaRPr sz="2200" b="0" i="0" u="none" strike="noStrike" cap="none" dirty="0">
              <a:solidFill>
                <a:srgbClr val="001E33"/>
              </a:solidFill>
              <a:latin typeface="Arial"/>
              <a:ea typeface="Arial"/>
              <a:cs typeface="Arial"/>
              <a:sym typeface="Arial"/>
            </a:endParaRPr>
          </a:p>
        </p:txBody>
      </p:sp>
      <p:sp>
        <p:nvSpPr>
          <p:cNvPr id="211" name="Google Shape;211;p2"/>
          <p:cNvSpPr/>
          <p:nvPr/>
        </p:nvSpPr>
        <p:spPr>
          <a:xfrm>
            <a:off x="3551040" y="4180680"/>
            <a:ext cx="2192760" cy="1445096"/>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001E33"/>
                </a:solidFill>
                <a:latin typeface="Arial"/>
                <a:ea typeface="Arial"/>
                <a:cs typeface="Arial"/>
                <a:sym typeface="Arial"/>
              </a:rPr>
              <a:t>Sara Valentina Cortes</a:t>
            </a: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001E33"/>
                </a:solidFill>
                <a:latin typeface="Arial"/>
                <a:ea typeface="Arial"/>
                <a:cs typeface="Arial"/>
                <a:sym typeface="Arial"/>
              </a:rPr>
              <a:t>Author</a:t>
            </a: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p:txBody>
      </p:sp>
      <p:sp>
        <p:nvSpPr>
          <p:cNvPr id="212" name="Google Shape;212;p2"/>
          <p:cNvSpPr/>
          <p:nvPr/>
        </p:nvSpPr>
        <p:spPr>
          <a:xfrm>
            <a:off x="635040" y="4180680"/>
            <a:ext cx="2192760" cy="1106542"/>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s-CO" sz="2200" b="1" i="0" u="none" strike="noStrike" cap="none" dirty="0">
                <a:solidFill>
                  <a:srgbClr val="001E33"/>
                </a:solidFill>
                <a:latin typeface="Arial"/>
                <a:ea typeface="Arial"/>
                <a:cs typeface="Arial"/>
                <a:sym typeface="Arial"/>
              </a:rPr>
              <a:t>Juan Felipe Restre</a:t>
            </a:r>
            <a:r>
              <a:rPr lang="es-CO" sz="2200" b="1" dirty="0">
                <a:solidFill>
                  <a:srgbClr val="001E33"/>
                </a:solidFill>
              </a:rPr>
              <a:t>po</a:t>
            </a:r>
            <a:endParaRPr sz="2200" b="1"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001E33"/>
                </a:solidFill>
                <a:latin typeface="Arial"/>
                <a:ea typeface="Arial"/>
                <a:cs typeface="Arial"/>
                <a:sym typeface="Arial"/>
              </a:rPr>
              <a:t>Author</a:t>
            </a:r>
            <a:endParaRPr sz="2200" b="0" i="0" u="none" strike="noStrike" cap="none" dirty="0">
              <a:solidFill>
                <a:srgbClr val="001E33"/>
              </a:solidFill>
              <a:latin typeface="Arial"/>
              <a:ea typeface="Arial"/>
              <a:cs typeface="Arial"/>
              <a:sym typeface="Arial"/>
            </a:endParaRPr>
          </a:p>
        </p:txBody>
      </p:sp>
      <p:sp>
        <p:nvSpPr>
          <p:cNvPr id="216" name="Google Shape;216;p2"/>
          <p:cNvSpPr/>
          <p:nvPr/>
        </p:nvSpPr>
        <p:spPr>
          <a:xfrm rot="10800000">
            <a:off x="4018650" y="1644327"/>
            <a:ext cx="637686" cy="42865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pic>
        <p:nvPicPr>
          <p:cNvPr id="218" name="Google Shape;218;p2"/>
          <p:cNvPicPr preferRelativeResize="0"/>
          <p:nvPr/>
        </p:nvPicPr>
        <p:blipFill rotWithShape="1">
          <a:blip r:embed="rId5">
            <a:alphaModFix/>
          </a:blip>
          <a:srcRect/>
          <a:stretch/>
        </p:blipFill>
        <p:spPr>
          <a:xfrm>
            <a:off x="182880" y="6089760"/>
            <a:ext cx="621000" cy="621000"/>
          </a:xfrm>
          <a:prstGeom prst="rect">
            <a:avLst/>
          </a:prstGeom>
          <a:noFill/>
          <a:ln>
            <a:noFill/>
          </a:ln>
        </p:spPr>
      </p:pic>
      <p:sp>
        <p:nvSpPr>
          <p:cNvPr id="219" name="Google Shape;219;p2"/>
          <p:cNvSpPr/>
          <p:nvPr/>
        </p:nvSpPr>
        <p:spPr>
          <a:xfrm>
            <a:off x="815039" y="6160680"/>
            <a:ext cx="8029157" cy="429433"/>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s-CO" sz="2200" b="1" i="0" u="none" strike="noStrike" cap="none" dirty="0">
                <a:solidFill>
                  <a:srgbClr val="001E33"/>
                </a:solidFill>
                <a:latin typeface="Arial"/>
                <a:ea typeface="Arial"/>
                <a:cs typeface="Arial"/>
                <a:sym typeface="Arial"/>
              </a:rPr>
              <a:t>https://github.com/JuanFelipeRestrepoBuitrago/ST0245</a:t>
            </a:r>
            <a:endParaRPr sz="2200" b="1" i="0" u="none" strike="noStrike" cap="none" dirty="0">
              <a:solidFill>
                <a:srgbClr val="001E33"/>
              </a:solidFill>
              <a:latin typeface="Arial"/>
              <a:ea typeface="Arial"/>
              <a:cs typeface="Arial"/>
              <a:sym typeface="Arial"/>
            </a:endParaRPr>
          </a:p>
        </p:txBody>
      </p:sp>
      <p:sp>
        <p:nvSpPr>
          <p:cNvPr id="220" name="Google Shape;220;p2"/>
          <p:cNvSpPr/>
          <p:nvPr/>
        </p:nvSpPr>
        <p:spPr>
          <a:xfrm>
            <a:off x="6023825" y="4180675"/>
            <a:ext cx="33312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001E33"/>
                </a:solidFill>
                <a:latin typeface="Arial"/>
                <a:ea typeface="Arial"/>
                <a:cs typeface="Arial"/>
                <a:sym typeface="Arial"/>
              </a:rPr>
              <a:t>Andrea Serna</a:t>
            </a:r>
            <a:endParaRPr sz="2200" b="1"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dirty="0">
                <a:solidFill>
                  <a:srgbClr val="001E33"/>
                </a:solidFill>
              </a:rPr>
              <a:t>Literature review</a:t>
            </a:r>
            <a:endParaRPr sz="2200" b="0"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1E33"/>
              </a:solidFill>
              <a:latin typeface="Arial"/>
              <a:ea typeface="Arial"/>
              <a:cs typeface="Arial"/>
              <a:sym typeface="Arial"/>
            </a:endParaRPr>
          </a:p>
        </p:txBody>
      </p:sp>
      <p:grpSp>
        <p:nvGrpSpPr>
          <p:cNvPr id="224" name="Google Shape;224;p2"/>
          <p:cNvGrpSpPr/>
          <p:nvPr/>
        </p:nvGrpSpPr>
        <p:grpSpPr>
          <a:xfrm>
            <a:off x="5971272" y="1633070"/>
            <a:ext cx="3383640" cy="2652120"/>
            <a:chOff x="3165097" y="1342520"/>
            <a:chExt cx="3383640" cy="2652120"/>
          </a:xfrm>
        </p:grpSpPr>
        <p:pic>
          <p:nvPicPr>
            <p:cNvPr id="225" name="Google Shape;225;p2"/>
            <p:cNvPicPr preferRelativeResize="0"/>
            <p:nvPr/>
          </p:nvPicPr>
          <p:blipFill rotWithShape="1">
            <a:blip r:embed="rId6">
              <a:alphaModFix/>
            </a:blip>
            <a:srcRect b="16684"/>
            <a:stretch/>
          </p:blipFill>
          <p:spPr>
            <a:xfrm>
              <a:off x="3828475" y="1645926"/>
              <a:ext cx="2056877" cy="2284877"/>
            </a:xfrm>
            <a:prstGeom prst="rect">
              <a:avLst/>
            </a:prstGeom>
            <a:noFill/>
            <a:ln>
              <a:noFill/>
            </a:ln>
          </p:spPr>
        </p:pic>
        <p:sp>
          <p:nvSpPr>
            <p:cNvPr id="226" name="Google Shape;226;p2"/>
            <p:cNvSpPr/>
            <p:nvPr/>
          </p:nvSpPr>
          <p:spPr>
            <a:xfrm>
              <a:off x="3165097" y="1342520"/>
              <a:ext cx="3383640" cy="2652120"/>
            </a:xfrm>
            <a:custGeom>
              <a:avLst/>
              <a:gdLst/>
              <a:ahLst/>
              <a:cxnLst/>
              <a:rect l="l" t="t" r="r" b="b"/>
              <a:pathLst>
                <a:path w="9399" h="7367" extrusionOk="0">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p>
      </p:grpSp>
      <p:grpSp>
        <p:nvGrpSpPr>
          <p:cNvPr id="31" name="Google Shape;224;p2">
            <a:extLst>
              <a:ext uri="{FF2B5EF4-FFF2-40B4-BE49-F238E27FC236}">
                <a16:creationId xmlns:a16="http://schemas.microsoft.com/office/drawing/2014/main" id="{8872D7CC-50E9-451C-81D3-0B0980183C93}"/>
              </a:ext>
            </a:extLst>
          </p:cNvPr>
          <p:cNvGrpSpPr/>
          <p:nvPr/>
        </p:nvGrpSpPr>
        <p:grpSpPr>
          <a:xfrm>
            <a:off x="2997762" y="1608640"/>
            <a:ext cx="3383640" cy="2652120"/>
            <a:chOff x="3165097" y="1342520"/>
            <a:chExt cx="3383640" cy="2652120"/>
          </a:xfrm>
        </p:grpSpPr>
        <p:pic>
          <p:nvPicPr>
            <p:cNvPr id="32" name="Google Shape;225;p2">
              <a:extLst>
                <a:ext uri="{FF2B5EF4-FFF2-40B4-BE49-F238E27FC236}">
                  <a16:creationId xmlns:a16="http://schemas.microsoft.com/office/drawing/2014/main" id="{D05CC9CF-0CE5-4188-A0E4-2C7FB6E418A3}"/>
                </a:ext>
              </a:extLst>
            </p:cNvPr>
            <p:cNvPicPr preferRelativeResize="0"/>
            <p:nvPr/>
          </p:nvPicPr>
          <p:blipFill>
            <a:blip r:embed="rId7"/>
            <a:srcRect l="4989" r="4989"/>
            <a:stretch/>
          </p:blipFill>
          <p:spPr>
            <a:xfrm>
              <a:off x="3828482" y="1526141"/>
              <a:ext cx="2056877" cy="2284877"/>
            </a:xfrm>
            <a:prstGeom prst="rect">
              <a:avLst/>
            </a:prstGeom>
            <a:noFill/>
            <a:ln>
              <a:noFill/>
            </a:ln>
          </p:spPr>
        </p:pic>
        <p:sp>
          <p:nvSpPr>
            <p:cNvPr id="33" name="Google Shape;226;p2">
              <a:extLst>
                <a:ext uri="{FF2B5EF4-FFF2-40B4-BE49-F238E27FC236}">
                  <a16:creationId xmlns:a16="http://schemas.microsoft.com/office/drawing/2014/main" id="{80573277-83E2-4660-A758-2E6B9B5A4658}"/>
                </a:ext>
              </a:extLst>
            </p:cNvPr>
            <p:cNvSpPr/>
            <p:nvPr/>
          </p:nvSpPr>
          <p:spPr>
            <a:xfrm>
              <a:off x="3165097" y="1342520"/>
              <a:ext cx="3383640" cy="2652120"/>
            </a:xfrm>
            <a:custGeom>
              <a:avLst/>
              <a:gdLst/>
              <a:ahLst/>
              <a:cxnLst/>
              <a:rect l="l" t="t" r="r" b="b"/>
              <a:pathLst>
                <a:path w="9399" h="7367" extrusionOk="0">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p>
      </p:grpSp>
      <p:grpSp>
        <p:nvGrpSpPr>
          <p:cNvPr id="34" name="Google Shape;224;p2">
            <a:extLst>
              <a:ext uri="{FF2B5EF4-FFF2-40B4-BE49-F238E27FC236}">
                <a16:creationId xmlns:a16="http://schemas.microsoft.com/office/drawing/2014/main" id="{BA1E72CC-48FE-4609-88D6-077E0FFFA109}"/>
              </a:ext>
            </a:extLst>
          </p:cNvPr>
          <p:cNvGrpSpPr/>
          <p:nvPr/>
        </p:nvGrpSpPr>
        <p:grpSpPr>
          <a:xfrm>
            <a:off x="56064" y="1609230"/>
            <a:ext cx="3383640" cy="2652120"/>
            <a:chOff x="3165097" y="1342520"/>
            <a:chExt cx="3383640" cy="2652120"/>
          </a:xfrm>
        </p:grpSpPr>
        <p:pic>
          <p:nvPicPr>
            <p:cNvPr id="35" name="Google Shape;225;p2">
              <a:extLst>
                <a:ext uri="{FF2B5EF4-FFF2-40B4-BE49-F238E27FC236}">
                  <a16:creationId xmlns:a16="http://schemas.microsoft.com/office/drawing/2014/main" id="{581B4593-3C01-4071-A662-1BE60173CEF8}"/>
                </a:ext>
              </a:extLst>
            </p:cNvPr>
            <p:cNvPicPr preferRelativeResize="0"/>
            <p:nvPr/>
          </p:nvPicPr>
          <p:blipFill>
            <a:blip r:embed="rId8"/>
            <a:srcRect l="411" r="411"/>
            <a:stretch/>
          </p:blipFill>
          <p:spPr>
            <a:xfrm>
              <a:off x="3828482" y="1526141"/>
              <a:ext cx="2056877" cy="2284877"/>
            </a:xfrm>
            <a:prstGeom prst="rect">
              <a:avLst/>
            </a:prstGeom>
            <a:noFill/>
            <a:ln>
              <a:noFill/>
            </a:ln>
          </p:spPr>
        </p:pic>
        <p:sp>
          <p:nvSpPr>
            <p:cNvPr id="36" name="Google Shape;226;p2">
              <a:extLst>
                <a:ext uri="{FF2B5EF4-FFF2-40B4-BE49-F238E27FC236}">
                  <a16:creationId xmlns:a16="http://schemas.microsoft.com/office/drawing/2014/main" id="{8654C40F-6B6F-4C14-961E-EC61B88449D1}"/>
                </a:ext>
              </a:extLst>
            </p:cNvPr>
            <p:cNvSpPr/>
            <p:nvPr/>
          </p:nvSpPr>
          <p:spPr>
            <a:xfrm>
              <a:off x="3165097" y="1342520"/>
              <a:ext cx="3383640" cy="2652120"/>
            </a:xfrm>
            <a:custGeom>
              <a:avLst/>
              <a:gdLst/>
              <a:ahLst/>
              <a:cxnLst/>
              <a:rect l="l" t="t" r="r" b="b"/>
              <a:pathLst>
                <a:path w="9399" h="7367" extrusionOk="0">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6"/>
          <p:cNvPicPr preferRelativeResize="0"/>
          <p:nvPr/>
        </p:nvPicPr>
        <p:blipFill rotWithShape="1">
          <a:blip r:embed="rId3">
            <a:alphaModFix/>
          </a:blip>
          <a:srcRect/>
          <a:stretch/>
        </p:blipFill>
        <p:spPr>
          <a:xfrm>
            <a:off x="-5" y="1075"/>
            <a:ext cx="12196081" cy="6855842"/>
          </a:xfrm>
          <a:prstGeom prst="rect">
            <a:avLst/>
          </a:prstGeom>
          <a:noFill/>
          <a:ln>
            <a:noFill/>
          </a:ln>
        </p:spPr>
      </p:pic>
      <p:sp>
        <p:nvSpPr>
          <p:cNvPr id="234" name="Google Shape;234;p6"/>
          <p:cNvSpPr/>
          <p:nvPr/>
        </p:nvSpPr>
        <p:spPr>
          <a:xfrm>
            <a:off x="265327" y="376925"/>
            <a:ext cx="45300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Problem Statement</a:t>
            </a:r>
            <a:endParaRPr sz="2200" b="0" i="0" u="none" strike="noStrike" cap="none">
              <a:solidFill>
                <a:srgbClr val="000000"/>
              </a:solidFill>
              <a:latin typeface="Arial"/>
              <a:ea typeface="Arial"/>
              <a:cs typeface="Arial"/>
              <a:sym typeface="Arial"/>
            </a:endParaRPr>
          </a:p>
        </p:txBody>
      </p:sp>
      <p:sp>
        <p:nvSpPr>
          <p:cNvPr id="235" name="Google Shape;235;p6"/>
          <p:cNvSpPr/>
          <p:nvPr/>
        </p:nvSpPr>
        <p:spPr>
          <a:xfrm rot="10800000" flipH="1">
            <a:off x="4268012" y="544355"/>
            <a:ext cx="1136430" cy="8391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36" name="Google Shape;236;p6"/>
          <p:cNvSpPr/>
          <p:nvPr/>
        </p:nvSpPr>
        <p:spPr>
          <a:xfrm>
            <a:off x="5108880" y="4128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237" name="Google Shape;237;p6"/>
          <p:cNvSpPr/>
          <p:nvPr/>
        </p:nvSpPr>
        <p:spPr>
          <a:xfrm>
            <a:off x="8163950" y="544350"/>
            <a:ext cx="21147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first delivery</a:t>
            </a:r>
            <a:endParaRPr sz="1400" b="0" i="0" u="none" strike="noStrike" cap="none">
              <a:solidFill>
                <a:schemeClr val="accent2"/>
              </a:solidFill>
              <a:latin typeface="Arial"/>
              <a:ea typeface="Arial"/>
              <a:cs typeface="Arial"/>
              <a:sym typeface="Arial"/>
            </a:endParaRPr>
          </a:p>
        </p:txBody>
      </p:sp>
      <p:sp>
        <p:nvSpPr>
          <p:cNvPr id="238" name="Google Shape;238;p6"/>
          <p:cNvSpPr/>
          <p:nvPr/>
        </p:nvSpPr>
        <p:spPr>
          <a:xfrm>
            <a:off x="757812" y="4161800"/>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Streets </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of Medellín,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Origin and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Destination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39" name="Google Shape;239;p6"/>
          <p:cNvSpPr/>
          <p:nvPr/>
        </p:nvSpPr>
        <p:spPr>
          <a:xfrm>
            <a:off x="5130975" y="506552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dirty="0">
                <a:solidFill>
                  <a:schemeClr val="accent2"/>
                </a:solidFill>
                <a:latin typeface="Arial"/>
                <a:ea typeface="Arial"/>
                <a:cs typeface="Arial"/>
                <a:sym typeface="Arial"/>
              </a:rPr>
              <a:t>It may not be necessary to</a:t>
            </a:r>
            <a:br>
              <a:rPr lang="en-US" sz="1400" b="0" i="1" u="none" strike="noStrike" cap="none" dirty="0">
                <a:solidFill>
                  <a:schemeClr val="accent2"/>
                </a:solidFill>
                <a:latin typeface="Arial"/>
                <a:ea typeface="Arial"/>
                <a:cs typeface="Arial"/>
                <a:sym typeface="Arial"/>
              </a:rPr>
            </a:br>
            <a:r>
              <a:rPr lang="en-US" sz="1400" b="0" i="1" u="none" strike="noStrike" cap="none" dirty="0">
                <a:solidFill>
                  <a:schemeClr val="accent2"/>
                </a:solidFill>
                <a:latin typeface="Arial"/>
                <a:ea typeface="Arial"/>
                <a:cs typeface="Arial"/>
                <a:sym typeface="Arial"/>
              </a:rPr>
              <a:t>change anything on this slide</a:t>
            </a:r>
            <a:endParaRPr sz="1400" b="0" i="0" u="none" strike="noStrike" cap="none" dirty="0">
              <a:solidFill>
                <a:schemeClr val="accent2"/>
              </a:solidFill>
              <a:latin typeface="Arial"/>
              <a:ea typeface="Arial"/>
              <a:cs typeface="Arial"/>
              <a:sym typeface="Arial"/>
            </a:endParaRPr>
          </a:p>
        </p:txBody>
      </p:sp>
      <p:sp>
        <p:nvSpPr>
          <p:cNvPr id="240" name="Google Shape;240;p6"/>
          <p:cNvSpPr/>
          <p:nvPr/>
        </p:nvSpPr>
        <p:spPr>
          <a:xfrm>
            <a:off x="4435001" y="5216481"/>
            <a:ext cx="1009314" cy="9779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41" name="Google Shape;241;p6"/>
          <p:cNvSpPr/>
          <p:nvPr/>
        </p:nvSpPr>
        <p:spPr>
          <a:xfrm>
            <a:off x="4163690" y="9200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242" name="Google Shape;242;p6"/>
          <p:cNvSpPr/>
          <p:nvPr/>
        </p:nvSpPr>
        <p:spPr>
          <a:xfrm>
            <a:off x="5137450" y="1745713"/>
            <a:ext cx="2402700" cy="2289600"/>
          </a:xfrm>
          <a:prstGeom prst="cube">
            <a:avLst>
              <a:gd name="adj" fmla="val 25000"/>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100" b="1" i="0" u="none" strike="noStrike" cap="none">
                <a:solidFill>
                  <a:schemeClr val="lt1"/>
                </a:solidFill>
                <a:latin typeface="Arial"/>
                <a:ea typeface="Arial"/>
                <a:cs typeface="Arial"/>
                <a:sym typeface="Arial"/>
              </a:rPr>
              <a:t>Shortest path algorithm </a:t>
            </a:r>
            <a:endParaRPr sz="2100" b="1" i="0" u="none" strike="noStrike" cap="none">
              <a:solidFill>
                <a:schemeClr val="lt1"/>
              </a:solidFill>
              <a:latin typeface="Arial"/>
              <a:ea typeface="Arial"/>
              <a:cs typeface="Arial"/>
              <a:sym typeface="Arial"/>
            </a:endParaRPr>
          </a:p>
        </p:txBody>
      </p:sp>
      <p:cxnSp>
        <p:nvCxnSpPr>
          <p:cNvPr id="243" name="Google Shape;243;p6"/>
          <p:cNvCxnSpPr/>
          <p:nvPr/>
        </p:nvCxnSpPr>
        <p:spPr>
          <a:xfrm>
            <a:off x="3999313" y="2644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4" name="Google Shape;244;p6"/>
          <p:cNvCxnSpPr/>
          <p:nvPr/>
        </p:nvCxnSpPr>
        <p:spPr>
          <a:xfrm>
            <a:off x="3999313" y="3025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5" name="Google Shape;245;p6"/>
          <p:cNvCxnSpPr/>
          <p:nvPr/>
        </p:nvCxnSpPr>
        <p:spPr>
          <a:xfrm>
            <a:off x="3999313" y="34831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6" name="Google Shape;246;p6"/>
          <p:cNvCxnSpPr/>
          <p:nvPr/>
        </p:nvCxnSpPr>
        <p:spPr>
          <a:xfrm>
            <a:off x="7580713" y="3025925"/>
            <a:ext cx="1118700" cy="0"/>
          </a:xfrm>
          <a:prstGeom prst="straightConnector1">
            <a:avLst/>
          </a:prstGeom>
          <a:noFill/>
          <a:ln w="28575" cap="flat" cmpd="sng">
            <a:solidFill>
              <a:srgbClr val="00AADB"/>
            </a:solidFill>
            <a:prstDash val="solid"/>
            <a:round/>
            <a:headEnd type="none" w="sm" len="sm"/>
            <a:tailEnd type="triangle" w="med" len="med"/>
          </a:ln>
        </p:spPr>
      </p:cxnSp>
      <p:sp>
        <p:nvSpPr>
          <p:cNvPr id="247" name="Google Shape;247;p6"/>
          <p:cNvSpPr/>
          <p:nvPr/>
        </p:nvSpPr>
        <p:spPr>
          <a:xfrm>
            <a:off x="7942524" y="4241025"/>
            <a:ext cx="39276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Three paths that reduce both the risk of harassment and distance</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6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pic>
        <p:nvPicPr>
          <p:cNvPr id="248" name="Google Shape;248;p6"/>
          <p:cNvPicPr preferRelativeResize="0"/>
          <p:nvPr/>
        </p:nvPicPr>
        <p:blipFill rotWithShape="1">
          <a:blip r:embed="rId4">
            <a:alphaModFix/>
          </a:blip>
          <a:srcRect l="6175" t="4461" r="19325"/>
          <a:stretch/>
        </p:blipFill>
        <p:spPr>
          <a:xfrm>
            <a:off x="895000" y="1560662"/>
            <a:ext cx="2932500" cy="2507328"/>
          </a:xfrm>
          <a:prstGeom prst="rect">
            <a:avLst/>
          </a:prstGeom>
          <a:noFill/>
          <a:ln>
            <a:noFill/>
          </a:ln>
        </p:spPr>
      </p:pic>
      <p:pic>
        <p:nvPicPr>
          <p:cNvPr id="249" name="Google Shape;249;p6"/>
          <p:cNvPicPr preferRelativeResize="0"/>
          <p:nvPr/>
        </p:nvPicPr>
        <p:blipFill rotWithShape="1">
          <a:blip r:embed="rId4">
            <a:alphaModFix/>
          </a:blip>
          <a:srcRect l="6175" t="4461" r="19325"/>
          <a:stretch/>
        </p:blipFill>
        <p:spPr>
          <a:xfrm>
            <a:off x="8716175" y="1605912"/>
            <a:ext cx="2932500" cy="2507328"/>
          </a:xfrm>
          <a:prstGeom prst="rect">
            <a:avLst/>
          </a:prstGeom>
          <a:noFill/>
          <a:ln>
            <a:noFill/>
          </a:ln>
        </p:spPr>
      </p:pic>
      <p:sp>
        <p:nvSpPr>
          <p:cNvPr id="250" name="Google Shape;250;p6"/>
          <p:cNvSpPr/>
          <p:nvPr/>
        </p:nvSpPr>
        <p:spPr>
          <a:xfrm>
            <a:off x="10403775" y="2523250"/>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
          <p:cNvSpPr/>
          <p:nvPr/>
        </p:nvSpPr>
        <p:spPr>
          <a:xfrm>
            <a:off x="10198500" y="3248300"/>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
          <p:cNvSpPr/>
          <p:nvPr/>
        </p:nvSpPr>
        <p:spPr>
          <a:xfrm>
            <a:off x="8619325" y="237072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
          <p:cNvSpPr/>
          <p:nvPr/>
        </p:nvSpPr>
        <p:spPr>
          <a:xfrm>
            <a:off x="8414050" y="309577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6"/>
          <p:cNvSpPr/>
          <p:nvPr/>
        </p:nvSpPr>
        <p:spPr>
          <a:xfrm>
            <a:off x="2523325" y="252312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6"/>
          <p:cNvSpPr/>
          <p:nvPr/>
        </p:nvSpPr>
        <p:spPr>
          <a:xfrm>
            <a:off x="2318050" y="324817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6"/>
          <p:cNvSpPr/>
          <p:nvPr/>
        </p:nvSpPr>
        <p:spPr>
          <a:xfrm>
            <a:off x="10257050" y="2555975"/>
            <a:ext cx="272675" cy="735200"/>
          </a:xfrm>
          <a:custGeom>
            <a:avLst/>
            <a:gdLst/>
            <a:ahLst/>
            <a:cxnLst/>
            <a:rect l="l" t="t" r="r" b="b"/>
            <a:pathLst>
              <a:path w="10907" h="29408" extrusionOk="0">
                <a:moveTo>
                  <a:pt x="0" y="29408"/>
                </a:moveTo>
                <a:cubicBezTo>
                  <a:pt x="1768" y="26757"/>
                  <a:pt x="9401" y="18400"/>
                  <a:pt x="10606" y="13499"/>
                </a:cubicBezTo>
                <a:cubicBezTo>
                  <a:pt x="11811" y="8598"/>
                  <a:pt x="7794" y="2250"/>
                  <a:pt x="7231" y="0"/>
                </a:cubicBezTo>
              </a:path>
            </a:pathLst>
          </a:custGeom>
          <a:noFill/>
          <a:ln w="3810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10244975" y="2568025"/>
            <a:ext cx="805925" cy="769375"/>
          </a:xfrm>
          <a:custGeom>
            <a:avLst/>
            <a:gdLst/>
            <a:ahLst/>
            <a:cxnLst/>
            <a:rect l="l" t="t" r="r" b="b"/>
            <a:pathLst>
              <a:path w="32237" h="30775" extrusionOk="0">
                <a:moveTo>
                  <a:pt x="0" y="29890"/>
                </a:moveTo>
                <a:cubicBezTo>
                  <a:pt x="2893" y="29971"/>
                  <a:pt x="12133" y="31177"/>
                  <a:pt x="17356" y="30373"/>
                </a:cubicBezTo>
                <a:cubicBezTo>
                  <a:pt x="22579" y="29570"/>
                  <a:pt x="29249" y="27801"/>
                  <a:pt x="31338" y="25069"/>
                </a:cubicBezTo>
                <a:cubicBezTo>
                  <a:pt x="33427" y="22337"/>
                  <a:pt x="31177" y="17195"/>
                  <a:pt x="29891" y="13981"/>
                </a:cubicBezTo>
                <a:cubicBezTo>
                  <a:pt x="28605" y="10767"/>
                  <a:pt x="27401" y="8115"/>
                  <a:pt x="23624" y="5785"/>
                </a:cubicBezTo>
                <a:cubicBezTo>
                  <a:pt x="19848" y="3455"/>
                  <a:pt x="9964" y="964"/>
                  <a:pt x="7232" y="0"/>
                </a:cubicBezTo>
              </a:path>
            </a:pathLst>
          </a:custGeom>
          <a:noFill/>
          <a:ln w="38100" cap="flat" cmpd="sng">
            <a:solidFill>
              <a:srgbClr val="00AA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10111689" y="2578900"/>
            <a:ext cx="332475" cy="690550"/>
          </a:xfrm>
          <a:custGeom>
            <a:avLst/>
            <a:gdLst/>
            <a:ahLst/>
            <a:cxnLst/>
            <a:rect l="l" t="t" r="r" b="b"/>
            <a:pathLst>
              <a:path w="13299" h="27622" extrusionOk="0">
                <a:moveTo>
                  <a:pt x="4917" y="27622"/>
                </a:moveTo>
                <a:cubicBezTo>
                  <a:pt x="3714" y="25942"/>
                  <a:pt x="6442" y="23083"/>
                  <a:pt x="5202" y="21431"/>
                </a:cubicBezTo>
                <a:cubicBezTo>
                  <a:pt x="4025" y="19863"/>
                  <a:pt x="-417" y="20477"/>
                  <a:pt x="59" y="18574"/>
                </a:cubicBezTo>
                <a:cubicBezTo>
                  <a:pt x="1903" y="11198"/>
                  <a:pt x="8876" y="6185"/>
                  <a:pt x="13299" y="0"/>
                </a:cubicBezTo>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g105e9140ba5_0_31"/>
          <p:cNvPicPr preferRelativeResize="0"/>
          <p:nvPr/>
        </p:nvPicPr>
        <p:blipFill rotWithShape="1">
          <a:blip r:embed="rId3">
            <a:alphaModFix/>
          </a:blip>
          <a:srcRect/>
          <a:stretch/>
        </p:blipFill>
        <p:spPr>
          <a:xfrm>
            <a:off x="-2880" y="0"/>
            <a:ext cx="12196081" cy="6855842"/>
          </a:xfrm>
          <a:prstGeom prst="rect">
            <a:avLst/>
          </a:prstGeom>
          <a:noFill/>
          <a:ln>
            <a:noFill/>
          </a:ln>
        </p:spPr>
      </p:pic>
      <p:sp>
        <p:nvSpPr>
          <p:cNvPr id="264" name="Google Shape;264;g105e9140ba5_0_31"/>
          <p:cNvSpPr/>
          <p:nvPr/>
        </p:nvSpPr>
        <p:spPr>
          <a:xfrm>
            <a:off x="265320" y="376920"/>
            <a:ext cx="32991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Solution Algorithm</a:t>
            </a:r>
            <a:endParaRPr sz="2200" b="0" i="0" u="none" strike="noStrike" cap="none">
              <a:solidFill>
                <a:srgbClr val="000000"/>
              </a:solidFill>
              <a:latin typeface="Arial"/>
              <a:ea typeface="Arial"/>
              <a:cs typeface="Arial"/>
              <a:sym typeface="Arial"/>
            </a:endParaRPr>
          </a:p>
        </p:txBody>
      </p:sp>
      <p:sp>
        <p:nvSpPr>
          <p:cNvPr id="265" name="Google Shape;265;g105e9140ba5_0_31"/>
          <p:cNvSpPr/>
          <p:nvPr/>
        </p:nvSpPr>
        <p:spPr>
          <a:xfrm rot="10800000" flipH="1">
            <a:off x="3506012" y="544355"/>
            <a:ext cx="1136430" cy="8391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66" name="Google Shape;266;g105e9140ba5_0_31"/>
          <p:cNvSpPr/>
          <p:nvPr/>
        </p:nvSpPr>
        <p:spPr>
          <a:xfrm>
            <a:off x="4346880" y="4128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267" name="Google Shape;267;g105e9140ba5_0_3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second installment</a:t>
            </a:r>
            <a:endParaRPr sz="1400" b="0" i="0" u="none" strike="noStrike" cap="none">
              <a:solidFill>
                <a:schemeClr val="accent2"/>
              </a:solidFill>
              <a:latin typeface="Arial"/>
              <a:ea typeface="Arial"/>
              <a:cs typeface="Arial"/>
              <a:sym typeface="Arial"/>
            </a:endParaRPr>
          </a:p>
        </p:txBody>
      </p:sp>
      <p:grpSp>
        <p:nvGrpSpPr>
          <p:cNvPr id="268" name="Google Shape;268;g105e9140ba5_0_31"/>
          <p:cNvGrpSpPr/>
          <p:nvPr/>
        </p:nvGrpSpPr>
        <p:grpSpPr>
          <a:xfrm>
            <a:off x="1886475" y="2042950"/>
            <a:ext cx="1337625" cy="2131500"/>
            <a:chOff x="10299150" y="1494000"/>
            <a:chExt cx="1337625" cy="2131500"/>
          </a:xfrm>
        </p:grpSpPr>
        <p:sp>
          <p:nvSpPr>
            <p:cNvPr id="269" name="Google Shape;269;g105e9140ba5_0_31"/>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105e9140ba5_0_31"/>
            <p:cNvSpPr/>
            <p:nvPr/>
          </p:nvSpPr>
          <p:spPr>
            <a:xfrm>
              <a:off x="10299150" y="2103600"/>
              <a:ext cx="275700" cy="302700"/>
            </a:xfrm>
            <a:prstGeom prst="ellipse">
              <a:avLst/>
            </a:prstGeom>
            <a:solidFill>
              <a:srgbClr val="ED7D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105e9140ba5_0_31"/>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g105e9140ba5_0_31"/>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g105e9140ba5_0_31"/>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105e9140ba5_0_31"/>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105e9140ba5_0_31"/>
            <p:cNvSpPr/>
            <p:nvPr/>
          </p:nvSpPr>
          <p:spPr>
            <a:xfrm>
              <a:off x="11361075" y="2718275"/>
              <a:ext cx="275700" cy="3027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g105e9140ba5_0_31"/>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g105e9140ba5_0_31"/>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8" name="Google Shape;278;g105e9140ba5_0_31"/>
            <p:cNvCxnSpPr>
              <a:stCxn id="269" idx="5"/>
              <a:endCxn id="274"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79" name="Google Shape;279;g105e9140ba5_0_31"/>
            <p:cNvCxnSpPr>
              <a:stCxn id="270" idx="6"/>
              <a:endCxn id="272" idx="1"/>
            </p:cNvCxnSpPr>
            <p:nvPr/>
          </p:nvCxnSpPr>
          <p:spPr>
            <a:xfrm>
              <a:off x="10574850" y="2254950"/>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80" name="Google Shape;280;g105e9140ba5_0_31"/>
            <p:cNvCxnSpPr>
              <a:stCxn id="271" idx="6"/>
              <a:endCxn id="273"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281" name="Google Shape;281;g105e9140ba5_0_31"/>
            <p:cNvCxnSpPr>
              <a:stCxn id="277" idx="7"/>
              <a:endCxn id="273"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282" name="Google Shape;282;g105e9140ba5_0_31"/>
            <p:cNvCxnSpPr>
              <a:stCxn id="271" idx="7"/>
              <a:endCxn id="272"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83" name="Google Shape;283;g105e9140ba5_0_31"/>
            <p:cNvCxnSpPr>
              <a:stCxn id="270" idx="7"/>
              <a:endCxn id="274"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284" name="Google Shape;284;g105e9140ba5_0_31"/>
            <p:cNvCxnSpPr>
              <a:stCxn id="272" idx="7"/>
              <a:endCxn id="276"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285" name="Google Shape;285;g105e9140ba5_0_31"/>
            <p:cNvCxnSpPr>
              <a:stCxn id="274" idx="5"/>
              <a:endCxn id="275"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286" name="Google Shape;286;g105e9140ba5_0_31"/>
            <p:cNvCxnSpPr>
              <a:stCxn id="273" idx="6"/>
              <a:endCxn id="275"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287" name="Google Shape;287;g105e9140ba5_0_31"/>
            <p:cNvCxnSpPr>
              <a:stCxn id="272" idx="6"/>
              <a:endCxn id="275" idx="1"/>
            </p:cNvCxnSpPr>
            <p:nvPr/>
          </p:nvCxnSpPr>
          <p:spPr>
            <a:xfrm>
              <a:off x="11108250" y="2559750"/>
              <a:ext cx="293100" cy="202800"/>
            </a:xfrm>
            <a:prstGeom prst="straightConnector1">
              <a:avLst/>
            </a:prstGeom>
            <a:noFill/>
            <a:ln w="19050" cap="flat" cmpd="sng">
              <a:solidFill>
                <a:srgbClr val="001E33"/>
              </a:solidFill>
              <a:prstDash val="dash"/>
              <a:round/>
              <a:headEnd type="none" w="sm" len="sm"/>
              <a:tailEnd type="none" w="sm" len="sm"/>
            </a:ln>
          </p:spPr>
        </p:cxnSp>
        <p:cxnSp>
          <p:nvCxnSpPr>
            <p:cNvPr id="288" name="Google Shape;288;g105e9140ba5_0_31"/>
            <p:cNvCxnSpPr>
              <a:stCxn id="273" idx="7"/>
              <a:endCxn id="276"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sp>
        <p:nvSpPr>
          <p:cNvPr id="289" name="Google Shape;289;g105e9140ba5_0_31"/>
          <p:cNvSpPr/>
          <p:nvPr/>
        </p:nvSpPr>
        <p:spPr>
          <a:xfrm>
            <a:off x="757812" y="4161800"/>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Streets </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of Medellín,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Origin and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Destination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90" name="Google Shape;290;g105e9140ba5_0_31"/>
          <p:cNvSpPr/>
          <p:nvPr/>
        </p:nvSpPr>
        <p:spPr>
          <a:xfrm>
            <a:off x="5130975" y="506552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Add the name of your</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algorithm</a:t>
            </a:r>
            <a:endParaRPr sz="1400" b="0" i="0" u="none" strike="noStrike" cap="none">
              <a:solidFill>
                <a:schemeClr val="accent2"/>
              </a:solidFill>
              <a:latin typeface="Arial"/>
              <a:ea typeface="Arial"/>
              <a:cs typeface="Arial"/>
              <a:sym typeface="Arial"/>
            </a:endParaRPr>
          </a:p>
        </p:txBody>
      </p:sp>
      <p:sp>
        <p:nvSpPr>
          <p:cNvPr id="291" name="Google Shape;291;g105e9140ba5_0_31"/>
          <p:cNvSpPr/>
          <p:nvPr/>
        </p:nvSpPr>
        <p:spPr>
          <a:xfrm flipH="1">
            <a:off x="6749563" y="3607027"/>
            <a:ext cx="420498" cy="139390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92" name="Google Shape;292;g105e9140ba5_0_31"/>
          <p:cNvSpPr/>
          <p:nvPr/>
        </p:nvSpPr>
        <p:spPr>
          <a:xfrm>
            <a:off x="4163690" y="9200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293" name="Google Shape;293;g105e9140ba5_0_31"/>
          <p:cNvSpPr/>
          <p:nvPr/>
        </p:nvSpPr>
        <p:spPr>
          <a:xfrm>
            <a:off x="5137450" y="1745713"/>
            <a:ext cx="2402700" cy="2289600"/>
          </a:xfrm>
          <a:prstGeom prst="cube">
            <a:avLst>
              <a:gd name="adj" fmla="val 25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001E33"/>
                </a:solidFill>
                <a:latin typeface="Arial"/>
                <a:ea typeface="Arial"/>
                <a:cs typeface="Arial"/>
                <a:sym typeface="Arial"/>
              </a:rPr>
              <a:t>Please type in the name of your algorithm</a:t>
            </a:r>
            <a:endParaRPr sz="2100" b="1" i="0" u="none" strike="noStrike" cap="none">
              <a:solidFill>
                <a:srgbClr val="001E33"/>
              </a:solidFill>
              <a:latin typeface="Arial"/>
              <a:ea typeface="Arial"/>
              <a:cs typeface="Arial"/>
              <a:sym typeface="Arial"/>
            </a:endParaRPr>
          </a:p>
        </p:txBody>
      </p:sp>
      <p:cxnSp>
        <p:nvCxnSpPr>
          <p:cNvPr id="294" name="Google Shape;294;g105e9140ba5_0_31"/>
          <p:cNvCxnSpPr/>
          <p:nvPr/>
        </p:nvCxnSpPr>
        <p:spPr>
          <a:xfrm>
            <a:off x="3999313" y="2644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95" name="Google Shape;295;g105e9140ba5_0_31"/>
          <p:cNvCxnSpPr/>
          <p:nvPr/>
        </p:nvCxnSpPr>
        <p:spPr>
          <a:xfrm>
            <a:off x="3999313" y="3025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96" name="Google Shape;296;g105e9140ba5_0_31"/>
          <p:cNvCxnSpPr/>
          <p:nvPr/>
        </p:nvCxnSpPr>
        <p:spPr>
          <a:xfrm>
            <a:off x="3999313" y="3483125"/>
            <a:ext cx="1118700" cy="0"/>
          </a:xfrm>
          <a:prstGeom prst="straightConnector1">
            <a:avLst/>
          </a:prstGeom>
          <a:noFill/>
          <a:ln w="28575" cap="flat" cmpd="sng">
            <a:solidFill>
              <a:srgbClr val="00AADB"/>
            </a:solidFill>
            <a:prstDash val="solid"/>
            <a:round/>
            <a:headEnd type="none" w="sm" len="sm"/>
            <a:tailEnd type="triangle" w="med" len="med"/>
          </a:ln>
        </p:spPr>
      </p:cxnSp>
      <p:grpSp>
        <p:nvGrpSpPr>
          <p:cNvPr id="297" name="Google Shape;297;g105e9140ba5_0_31"/>
          <p:cNvGrpSpPr/>
          <p:nvPr/>
        </p:nvGrpSpPr>
        <p:grpSpPr>
          <a:xfrm>
            <a:off x="9309025" y="2042950"/>
            <a:ext cx="1337625" cy="2131500"/>
            <a:chOff x="10299150" y="1494000"/>
            <a:chExt cx="1337625" cy="2131500"/>
          </a:xfrm>
        </p:grpSpPr>
        <p:sp>
          <p:nvSpPr>
            <p:cNvPr id="298" name="Google Shape;298;g105e9140ba5_0_31"/>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g105e9140ba5_0_31"/>
            <p:cNvSpPr/>
            <p:nvPr/>
          </p:nvSpPr>
          <p:spPr>
            <a:xfrm>
              <a:off x="10299150" y="2103600"/>
              <a:ext cx="275700" cy="302700"/>
            </a:xfrm>
            <a:prstGeom prst="ellipse">
              <a:avLst/>
            </a:prstGeom>
            <a:solidFill>
              <a:srgbClr val="ED7D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g105e9140ba5_0_31"/>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g105e9140ba5_0_31"/>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g105e9140ba5_0_31"/>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g105e9140ba5_0_31"/>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g105e9140ba5_0_31"/>
            <p:cNvSpPr/>
            <p:nvPr/>
          </p:nvSpPr>
          <p:spPr>
            <a:xfrm>
              <a:off x="11361075" y="2718275"/>
              <a:ext cx="275700" cy="3027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g105e9140ba5_0_31"/>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g105e9140ba5_0_31"/>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07" name="Google Shape;307;g105e9140ba5_0_31"/>
            <p:cNvCxnSpPr>
              <a:stCxn id="298" idx="5"/>
              <a:endCxn id="303"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08" name="Google Shape;308;g105e9140ba5_0_31"/>
            <p:cNvCxnSpPr>
              <a:stCxn id="299" idx="6"/>
              <a:endCxn id="301" idx="1"/>
            </p:cNvCxnSpPr>
            <p:nvPr/>
          </p:nvCxnSpPr>
          <p:spPr>
            <a:xfrm>
              <a:off x="10574850" y="2254950"/>
              <a:ext cx="298200" cy="197700"/>
            </a:xfrm>
            <a:prstGeom prst="straightConnector1">
              <a:avLst/>
            </a:prstGeom>
            <a:noFill/>
            <a:ln w="38100" cap="flat" cmpd="sng">
              <a:solidFill>
                <a:srgbClr val="ED7D31"/>
              </a:solidFill>
              <a:prstDash val="dash"/>
              <a:round/>
              <a:headEnd type="none" w="sm" len="sm"/>
              <a:tailEnd type="none" w="sm" len="sm"/>
            </a:ln>
          </p:spPr>
        </p:cxnSp>
        <p:cxnSp>
          <p:nvCxnSpPr>
            <p:cNvPr id="309" name="Google Shape;309;g105e9140ba5_0_31"/>
            <p:cNvCxnSpPr>
              <a:stCxn id="300" idx="6"/>
              <a:endCxn id="302"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310" name="Google Shape;310;g105e9140ba5_0_31"/>
            <p:cNvCxnSpPr>
              <a:stCxn id="306" idx="7"/>
              <a:endCxn id="302"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311" name="Google Shape;311;g105e9140ba5_0_31"/>
            <p:cNvCxnSpPr>
              <a:stCxn id="300" idx="7"/>
              <a:endCxn id="301"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12" name="Google Shape;312;g105e9140ba5_0_31"/>
            <p:cNvCxnSpPr>
              <a:stCxn id="299" idx="7"/>
              <a:endCxn id="303"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313" name="Google Shape;313;g105e9140ba5_0_31"/>
            <p:cNvCxnSpPr>
              <a:stCxn id="301" idx="7"/>
              <a:endCxn id="305"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314" name="Google Shape;314;g105e9140ba5_0_31"/>
            <p:cNvCxnSpPr>
              <a:stCxn id="303" idx="5"/>
              <a:endCxn id="304"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315" name="Google Shape;315;g105e9140ba5_0_31"/>
            <p:cNvCxnSpPr>
              <a:stCxn id="302" idx="6"/>
              <a:endCxn id="304"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316" name="Google Shape;316;g105e9140ba5_0_31"/>
            <p:cNvCxnSpPr>
              <a:stCxn id="301" idx="6"/>
              <a:endCxn id="304" idx="1"/>
            </p:cNvCxnSpPr>
            <p:nvPr/>
          </p:nvCxnSpPr>
          <p:spPr>
            <a:xfrm>
              <a:off x="11108250" y="2559750"/>
              <a:ext cx="293100" cy="202800"/>
            </a:xfrm>
            <a:prstGeom prst="straightConnector1">
              <a:avLst/>
            </a:prstGeom>
            <a:noFill/>
            <a:ln w="38100" cap="flat" cmpd="sng">
              <a:solidFill>
                <a:srgbClr val="ED7D31"/>
              </a:solidFill>
              <a:prstDash val="dash"/>
              <a:round/>
              <a:headEnd type="none" w="sm" len="sm"/>
              <a:tailEnd type="none" w="sm" len="sm"/>
            </a:ln>
          </p:spPr>
        </p:cxnSp>
        <p:cxnSp>
          <p:nvCxnSpPr>
            <p:cNvPr id="317" name="Google Shape;317;g105e9140ba5_0_31"/>
            <p:cNvCxnSpPr>
              <a:stCxn id="302" idx="7"/>
              <a:endCxn id="305"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cxnSp>
        <p:nvCxnSpPr>
          <p:cNvPr id="318" name="Google Shape;318;g105e9140ba5_0_31"/>
          <p:cNvCxnSpPr/>
          <p:nvPr/>
        </p:nvCxnSpPr>
        <p:spPr>
          <a:xfrm>
            <a:off x="7580713" y="3025925"/>
            <a:ext cx="1118700" cy="0"/>
          </a:xfrm>
          <a:prstGeom prst="straightConnector1">
            <a:avLst/>
          </a:prstGeom>
          <a:noFill/>
          <a:ln w="28575" cap="flat" cmpd="sng">
            <a:solidFill>
              <a:srgbClr val="00AADB"/>
            </a:solidFill>
            <a:prstDash val="solid"/>
            <a:round/>
            <a:headEnd type="none" w="sm" len="sm"/>
            <a:tailEnd type="triangle" w="med" len="med"/>
          </a:ln>
        </p:spPr>
      </p:cxnSp>
      <p:sp>
        <p:nvSpPr>
          <p:cNvPr id="319" name="Google Shape;319;g105e9140ba5_0_31"/>
          <p:cNvSpPr/>
          <p:nvPr/>
        </p:nvSpPr>
        <p:spPr>
          <a:xfrm>
            <a:off x="8325537" y="424102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500" b="1" i="0" u="none" strike="noStrike" cap="none">
                <a:solidFill>
                  <a:srgbClr val="001E33"/>
                </a:solidFill>
                <a:latin typeface="Arial"/>
                <a:ea typeface="Arial"/>
                <a:cs typeface="Arial"/>
                <a:sym typeface="Arial"/>
              </a:rPr>
              <a:t>A path that reduces both distance and harassment</a:t>
            </a:r>
            <a:endParaRPr sz="2200" b="1" i="1"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500" b="1" i="1"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cxnSp>
        <p:nvCxnSpPr>
          <p:cNvPr id="320" name="Google Shape;320;g105e9140ba5_0_31"/>
          <p:cNvCxnSpPr/>
          <p:nvPr/>
        </p:nvCxnSpPr>
        <p:spPr>
          <a:xfrm>
            <a:off x="3999313" y="3864125"/>
            <a:ext cx="1118700" cy="0"/>
          </a:xfrm>
          <a:prstGeom prst="straightConnector1">
            <a:avLst/>
          </a:prstGeom>
          <a:noFill/>
          <a:ln w="28575" cap="flat" cmpd="sng">
            <a:solidFill>
              <a:srgbClr val="00AADB"/>
            </a:solidFill>
            <a:prstDash val="solid"/>
            <a:round/>
            <a:headEnd type="none" w="sm" len="sm"/>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3"/>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26" name="Google Shape;326;p3"/>
          <p:cNvSpPr/>
          <p:nvPr/>
        </p:nvSpPr>
        <p:spPr>
          <a:xfrm>
            <a:off x="265324" y="376925"/>
            <a:ext cx="48639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Explanation of the algorithm</a:t>
            </a:r>
            <a:endParaRPr sz="2200" b="0" i="0" u="none" strike="noStrike" cap="none">
              <a:solidFill>
                <a:srgbClr val="000000"/>
              </a:solidFill>
              <a:latin typeface="Arial"/>
              <a:ea typeface="Arial"/>
              <a:cs typeface="Arial"/>
              <a:sym typeface="Arial"/>
            </a:endParaRPr>
          </a:p>
        </p:txBody>
      </p:sp>
      <p:sp>
        <p:nvSpPr>
          <p:cNvPr id="327" name="Google Shape;327;p3"/>
          <p:cNvSpPr/>
          <p:nvPr/>
        </p:nvSpPr>
        <p:spPr>
          <a:xfrm>
            <a:off x="162000" y="4973275"/>
            <a:ext cx="6983100" cy="729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Name of the algorithm for the path that reduces both harassment and distance.</a:t>
            </a:r>
            <a:br>
              <a:rPr lang="en-US" sz="2200" b="0" i="0" u="none" strike="noStrike" cap="none">
                <a:solidFill>
                  <a:srgbClr val="001E33"/>
                </a:solidFill>
                <a:latin typeface="Arial"/>
                <a:ea typeface="Arial"/>
                <a:cs typeface="Arial"/>
                <a:sym typeface="Arial"/>
              </a:rPr>
            </a:br>
            <a:r>
              <a:rPr lang="en-US" sz="1400" b="0" i="0" u="none" strike="noStrike" cap="none">
                <a:solidFill>
                  <a:srgbClr val="ED7D31"/>
                </a:solidFill>
                <a:latin typeface="Arial"/>
                <a:ea typeface="Arial"/>
                <a:cs typeface="Arial"/>
                <a:sym typeface="Arial"/>
              </a:rPr>
              <a:t>(</a:t>
            </a:r>
            <a:r>
              <a:rPr lang="en-US" sz="1400" b="0" i="1" u="none" strike="noStrike" cap="none">
                <a:solidFill>
                  <a:srgbClr val="ED7D31"/>
                </a:solidFill>
                <a:latin typeface="Arial"/>
                <a:ea typeface="Arial"/>
                <a:cs typeface="Arial"/>
                <a:sym typeface="Arial"/>
              </a:rPr>
              <a:t>In this semester, it could be DFS, BFS, Dijkstra, A*... </a:t>
            </a:r>
            <a:r>
              <a:rPr lang="en-US" sz="1400" b="1" i="1" u="none" strike="noStrike" cap="none">
                <a:solidFill>
                  <a:srgbClr val="ED7D31"/>
                </a:solidFill>
                <a:latin typeface="Arial"/>
                <a:ea typeface="Arial"/>
                <a:cs typeface="Arial"/>
                <a:sym typeface="Arial"/>
              </a:rPr>
              <a:t>please choose</a:t>
            </a:r>
            <a:r>
              <a:rPr lang="en-US" sz="1400" b="0" i="0" u="none" strike="noStrike" cap="none">
                <a:solidFill>
                  <a:srgbClr val="ED7D31"/>
                </a:solidFill>
                <a:latin typeface="Arial"/>
                <a:ea typeface="Arial"/>
                <a:cs typeface="Arial"/>
                <a:sym typeface="Arial"/>
              </a:rPr>
              <a:t>)</a:t>
            </a:r>
            <a:r>
              <a:rPr lang="en-US" sz="1400" b="0" i="0" u="none" strike="noStrike" cap="none">
                <a:solidFill>
                  <a:srgbClr val="001E33"/>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328" name="Google Shape;328;p3"/>
          <p:cNvSpPr/>
          <p:nvPr/>
        </p:nvSpPr>
        <p:spPr>
          <a:xfrm rot="10800000" flipH="1">
            <a:off x="2829600" y="195259"/>
            <a:ext cx="838566" cy="2309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29" name="Google Shape;329;p3"/>
          <p:cNvSpPr/>
          <p:nvPr/>
        </p:nvSpPr>
        <p:spPr>
          <a:xfrm>
            <a:off x="3356280" y="-444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30" name="Google Shape;330;p3"/>
          <p:cNvSpPr/>
          <p:nvPr/>
        </p:nvSpPr>
        <p:spPr>
          <a:xfrm>
            <a:off x="5168160" y="91440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Design your own figures in Lucidchart or equivalent: https://www.lucidchart.com/ </a:t>
            </a:r>
            <a:endParaRPr sz="1400" b="0" i="0" u="none" strike="noStrike" cap="none">
              <a:solidFill>
                <a:schemeClr val="accent2"/>
              </a:solidFill>
              <a:latin typeface="Arial"/>
              <a:ea typeface="Arial"/>
              <a:cs typeface="Arial"/>
              <a:sym typeface="Arial"/>
            </a:endParaRPr>
          </a:p>
        </p:txBody>
      </p:sp>
      <p:sp>
        <p:nvSpPr>
          <p:cNvPr id="331" name="Google Shape;331;p3"/>
          <p:cNvSpPr/>
          <p:nvPr/>
        </p:nvSpPr>
        <p:spPr>
          <a:xfrm>
            <a:off x="4875120" y="6301560"/>
            <a:ext cx="2932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graphs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332" name="Google Shape;332;p3"/>
          <p:cNvSpPr/>
          <p:nvPr/>
        </p:nvSpPr>
        <p:spPr>
          <a:xfrm>
            <a:off x="4386257" y="5965671"/>
            <a:ext cx="671004" cy="57547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33" name="Google Shape;333;p3"/>
          <p:cNvSpPr/>
          <p:nvPr/>
        </p:nvSpPr>
        <p:spPr>
          <a:xfrm>
            <a:off x="7958640" y="4993080"/>
            <a:ext cx="29325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a high-definition image related to the problem of sexual street harassment.</a:t>
            </a:r>
            <a:endParaRPr sz="1400" b="0" i="0" u="none" strike="noStrike" cap="none">
              <a:solidFill>
                <a:schemeClr val="accent2"/>
              </a:solidFill>
              <a:latin typeface="Arial"/>
              <a:ea typeface="Arial"/>
              <a:cs typeface="Arial"/>
              <a:sym typeface="Arial"/>
            </a:endParaRPr>
          </a:p>
        </p:txBody>
      </p:sp>
      <p:sp>
        <p:nvSpPr>
          <p:cNvPr id="334" name="Google Shape;334;p3"/>
          <p:cNvSpPr/>
          <p:nvPr/>
        </p:nvSpPr>
        <p:spPr>
          <a:xfrm>
            <a:off x="10589366" y="753258"/>
            <a:ext cx="110592"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35" name="Google Shape;335;p3"/>
          <p:cNvSpPr/>
          <p:nvPr/>
        </p:nvSpPr>
        <p:spPr>
          <a:xfrm>
            <a:off x="9558000" y="108324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Use these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colors for </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graphics</a:t>
            </a:r>
            <a:endParaRPr sz="1400" b="0" i="0" u="none" strike="noStrike" cap="none">
              <a:solidFill>
                <a:schemeClr val="accent2"/>
              </a:solidFill>
              <a:latin typeface="Arial"/>
              <a:ea typeface="Arial"/>
              <a:cs typeface="Arial"/>
              <a:sym typeface="Arial"/>
            </a:endParaRPr>
          </a:p>
        </p:txBody>
      </p:sp>
      <p:sp>
        <p:nvSpPr>
          <p:cNvPr id="336" name="Google Shape;336;p3"/>
          <p:cNvSpPr/>
          <p:nvPr/>
        </p:nvSpPr>
        <p:spPr>
          <a:xfrm>
            <a:off x="8229600" y="124200"/>
            <a:ext cx="211464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second installment</a:t>
            </a:r>
            <a:endParaRPr sz="1400" b="0" i="0" u="none" strike="noStrike" cap="none">
              <a:solidFill>
                <a:schemeClr val="accent2"/>
              </a:solidFill>
              <a:latin typeface="Arial"/>
              <a:ea typeface="Arial"/>
              <a:cs typeface="Arial"/>
              <a:sym typeface="Arial"/>
            </a:endParaRPr>
          </a:p>
        </p:txBody>
      </p:sp>
      <p:sp>
        <p:nvSpPr>
          <p:cNvPr id="337" name="Google Shape;337;p3"/>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grpSp>
        <p:nvGrpSpPr>
          <p:cNvPr id="338" name="Google Shape;338;p3"/>
          <p:cNvGrpSpPr/>
          <p:nvPr/>
        </p:nvGrpSpPr>
        <p:grpSpPr>
          <a:xfrm>
            <a:off x="445904" y="1762990"/>
            <a:ext cx="5974004" cy="3227596"/>
            <a:chOff x="2667000" y="1475498"/>
            <a:chExt cx="6858000" cy="3938975"/>
          </a:xfrm>
        </p:grpSpPr>
        <p:pic>
          <p:nvPicPr>
            <p:cNvPr id="339" name="Google Shape;339;p3"/>
            <p:cNvPicPr preferRelativeResize="0"/>
            <p:nvPr/>
          </p:nvPicPr>
          <p:blipFill rotWithShape="1">
            <a:blip r:embed="rId4">
              <a:alphaModFix/>
            </a:blip>
            <a:srcRect t="12021" b="11400"/>
            <a:stretch/>
          </p:blipFill>
          <p:spPr>
            <a:xfrm>
              <a:off x="2667000" y="1475498"/>
              <a:ext cx="6858000" cy="3938975"/>
            </a:xfrm>
            <a:prstGeom prst="rect">
              <a:avLst/>
            </a:prstGeom>
            <a:noFill/>
            <a:ln>
              <a:noFill/>
            </a:ln>
          </p:spPr>
        </p:pic>
        <p:sp>
          <p:nvSpPr>
            <p:cNvPr id="340" name="Google Shape;340;p3"/>
            <p:cNvSpPr/>
            <p:nvPr/>
          </p:nvSpPr>
          <p:spPr>
            <a:xfrm>
              <a:off x="2770375" y="1526325"/>
              <a:ext cx="2655300" cy="825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
            <p:cNvSpPr/>
            <p:nvPr/>
          </p:nvSpPr>
          <p:spPr>
            <a:xfrm>
              <a:off x="3379975" y="1602525"/>
              <a:ext cx="2655300" cy="575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2" name="Google Shape;342;p3"/>
          <p:cNvSpPr/>
          <p:nvPr/>
        </p:nvSpPr>
        <p:spPr>
          <a:xfrm rot="10800000" flipH="1">
            <a:off x="4495000" y="1171452"/>
            <a:ext cx="671004" cy="57547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pic>
        <p:nvPicPr>
          <p:cNvPr id="343" name="Google Shape;343;p3"/>
          <p:cNvPicPr preferRelativeResize="0"/>
          <p:nvPr/>
        </p:nvPicPr>
        <p:blipFill rotWithShape="1">
          <a:blip r:embed="rId5">
            <a:alphaModFix/>
          </a:blip>
          <a:srcRect/>
          <a:stretch/>
        </p:blipFill>
        <p:spPr>
          <a:xfrm>
            <a:off x="7263775" y="2042306"/>
            <a:ext cx="4191000" cy="2357450"/>
          </a:xfrm>
          <a:prstGeom prst="rect">
            <a:avLst/>
          </a:prstGeom>
          <a:noFill/>
          <a:ln>
            <a:noFill/>
          </a:ln>
        </p:spPr>
      </p:pic>
      <p:sp>
        <p:nvSpPr>
          <p:cNvPr id="344" name="Google Shape;344;p3"/>
          <p:cNvSpPr/>
          <p:nvPr/>
        </p:nvSpPr>
        <p:spPr>
          <a:xfrm flipH="1">
            <a:off x="10058881" y="4146423"/>
            <a:ext cx="671004" cy="95898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5"/>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50" name="Google Shape;350;p5"/>
          <p:cNvSpPr/>
          <p:nvPr/>
        </p:nvSpPr>
        <p:spPr>
          <a:xfrm>
            <a:off x="265329" y="376925"/>
            <a:ext cx="58833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Complexity of the algorithm</a:t>
            </a:r>
            <a:endParaRPr sz="2200" b="0" i="0" u="none" strike="noStrike" cap="none">
              <a:solidFill>
                <a:srgbClr val="000000"/>
              </a:solidFill>
              <a:latin typeface="Arial"/>
              <a:ea typeface="Arial"/>
              <a:cs typeface="Arial"/>
              <a:sym typeface="Arial"/>
            </a:endParaRPr>
          </a:p>
        </p:txBody>
      </p:sp>
      <p:sp>
        <p:nvSpPr>
          <p:cNvPr id="351" name="Google Shape;351;p5"/>
          <p:cNvSpPr/>
          <p:nvPr/>
        </p:nvSpPr>
        <p:spPr>
          <a:xfrm>
            <a:off x="584652" y="4173125"/>
            <a:ext cx="6090300" cy="942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Time and memory complexity of the algorithm name. V is...E is... </a:t>
            </a:r>
            <a:r>
              <a:rPr lang="en-US" sz="1400" b="0" i="0" u="none" strike="noStrike" cap="none">
                <a:solidFill>
                  <a:srgbClr val="ED7D31"/>
                </a:solidFill>
                <a:latin typeface="Arial"/>
                <a:ea typeface="Arial"/>
                <a:cs typeface="Arial"/>
                <a:sym typeface="Arial"/>
              </a:rPr>
              <a:t>(In this semester, it could be DFS, BFS, Dijkstra, A*). Please explain what V and E mean in this problem. </a:t>
            </a:r>
            <a:r>
              <a:rPr lang="en-US" sz="1400" b="1" i="0" u="none" strike="noStrike" cap="none">
                <a:solidFill>
                  <a:srgbClr val="ED7D31"/>
                </a:solidFill>
                <a:latin typeface="Arial"/>
                <a:ea typeface="Arial"/>
                <a:cs typeface="Arial"/>
                <a:sym typeface="Arial"/>
              </a:rPr>
              <a:t>PLEASE, it is not helpful to put 'n'.</a:t>
            </a:r>
            <a:endParaRPr sz="1400" b="1" i="0" u="none" strike="noStrike" cap="none">
              <a:solidFill>
                <a:srgbClr val="ED7D31"/>
              </a:solidFill>
              <a:latin typeface="Arial"/>
              <a:ea typeface="Arial"/>
              <a:cs typeface="Arial"/>
              <a:sym typeface="Arial"/>
            </a:endParaRPr>
          </a:p>
        </p:txBody>
      </p:sp>
      <p:sp>
        <p:nvSpPr>
          <p:cNvPr id="352" name="Google Shape;352;p5"/>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3" name="Google Shape;353;p5"/>
          <p:cNvSpPr/>
          <p:nvPr/>
        </p:nvSpPr>
        <p:spPr>
          <a:xfrm>
            <a:off x="4149080" y="702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54" name="Google Shape;354;p5"/>
          <p:cNvSpPr/>
          <p:nvPr/>
        </p:nvSpPr>
        <p:spPr>
          <a:xfrm>
            <a:off x="6812235" y="106450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355" name="Google Shape;355;p5"/>
          <p:cNvSpPr/>
          <p:nvPr/>
        </p:nvSpPr>
        <p:spPr>
          <a:xfrm rot="10800000" flipH="1">
            <a:off x="4567200" y="11746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6" name="Google Shape;356;p5"/>
          <p:cNvSpPr/>
          <p:nvPr/>
        </p:nvSpPr>
        <p:spPr>
          <a:xfrm>
            <a:off x="3742440" y="5360880"/>
            <a:ext cx="2932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357" name="Google Shape;357;p5"/>
          <p:cNvSpPr/>
          <p:nvPr/>
        </p:nvSpPr>
        <p:spPr>
          <a:xfrm>
            <a:off x="3546805" y="5357025"/>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8" name="Google Shape;358;p5"/>
          <p:cNvSpPr/>
          <p:nvPr/>
        </p:nvSpPr>
        <p:spPr>
          <a:xfrm>
            <a:off x="8034840" y="5069280"/>
            <a:ext cx="29325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chemeClr val="dk1"/>
              </a:buClr>
              <a:buSzPts val="1400"/>
              <a:buFont typeface="Arial"/>
              <a:buNone/>
            </a:pPr>
            <a:r>
              <a:rPr lang="en-US" sz="1400" b="0" i="1" u="none" strike="noStrike" cap="none">
                <a:solidFill>
                  <a:schemeClr val="accent2"/>
                </a:solidFill>
                <a:latin typeface="Arial"/>
                <a:ea typeface="Arial"/>
                <a:cs typeface="Arial"/>
                <a:sym typeface="Arial"/>
              </a:rPr>
              <a:t>Include a high-definition image related to the problem of sexual street harassment.</a:t>
            </a:r>
            <a:endParaRPr sz="1400" b="0" i="0" u="none" strike="noStrike" cap="none">
              <a:solidFill>
                <a:srgbClr val="000000"/>
              </a:solidFill>
              <a:latin typeface="Arial"/>
              <a:ea typeface="Arial"/>
              <a:cs typeface="Arial"/>
              <a:sym typeface="Arial"/>
            </a:endParaRPr>
          </a:p>
        </p:txBody>
      </p:sp>
      <p:sp>
        <p:nvSpPr>
          <p:cNvPr id="359" name="Google Shape;359;p5"/>
          <p:cNvSpPr/>
          <p:nvPr/>
        </p:nvSpPr>
        <p:spPr>
          <a:xfrm>
            <a:off x="7257944" y="4937746"/>
            <a:ext cx="602262" cy="5158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60" name="Google Shape;360;p5"/>
          <p:cNvGraphicFramePr/>
          <p:nvPr/>
        </p:nvGraphicFramePr>
        <p:xfrm>
          <a:off x="471720" y="1194240"/>
          <a:ext cx="3000000" cy="3000000"/>
        </p:xfrm>
        <a:graphic>
          <a:graphicData uri="http://schemas.openxmlformats.org/drawingml/2006/table">
            <a:tbl>
              <a:tblPr>
                <a:noFill/>
                <a:tableStyleId>{6AE14788-8E30-4C6D-8B4F-72BFB00EB405}</a:tableStyleId>
              </a:tblPr>
              <a:tblGrid>
                <a:gridCol w="2261475">
                  <a:extLst>
                    <a:ext uri="{9D8B030D-6E8A-4147-A177-3AD203B41FA5}">
                      <a16:colId xmlns:a16="http://schemas.microsoft.com/office/drawing/2014/main" val="20000"/>
                    </a:ext>
                  </a:extLst>
                </a:gridCol>
                <a:gridCol w="1902275">
                  <a:extLst>
                    <a:ext uri="{9D8B030D-6E8A-4147-A177-3AD203B41FA5}">
                      <a16:colId xmlns:a16="http://schemas.microsoft.com/office/drawing/2014/main" val="20001"/>
                    </a:ext>
                  </a:extLst>
                </a:gridCol>
                <a:gridCol w="2082750">
                  <a:extLst>
                    <a:ext uri="{9D8B030D-6E8A-4147-A177-3AD203B41FA5}">
                      <a16:colId xmlns:a16="http://schemas.microsoft.com/office/drawing/2014/main" val="20002"/>
                    </a:ext>
                  </a:extLst>
                </a:gridCol>
              </a:tblGrid>
              <a:tr h="1097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chemeClr val="accent2"/>
                          </a:solidFill>
                          <a:latin typeface="Arial"/>
                          <a:ea typeface="Arial"/>
                          <a:cs typeface="Arial"/>
                          <a:sym typeface="Arial"/>
                        </a:rPr>
                        <a:t>Time complexity</a:t>
                      </a:r>
                      <a:endParaRPr sz="2200" b="0" u="none" strike="noStrike" cap="none">
                        <a:solidFill>
                          <a:schemeClr val="accent2"/>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chemeClr val="accent4"/>
                          </a:solidFill>
                          <a:latin typeface="Arial"/>
                          <a:ea typeface="Arial"/>
                          <a:cs typeface="Arial"/>
                          <a:sym typeface="Arial"/>
                        </a:rPr>
                        <a:t>Complexity of memory</a:t>
                      </a:r>
                      <a:endParaRPr sz="2200" b="0" u="none" strike="noStrike" cap="none">
                        <a:solidFill>
                          <a:schemeClr val="accent4"/>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0"/>
                  </a:ext>
                </a:extLst>
              </a:tr>
              <a:tr h="762000">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FFFFFF"/>
                          </a:solidFill>
                        </a:rPr>
                        <a:t>Algorithm name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V</a:t>
                      </a:r>
                      <a:r>
                        <a:rPr lang="en-US" sz="2200" b="0" u="none" strike="noStrike" cap="none" baseline="30000">
                          <a:solidFill>
                            <a:srgbClr val="FFFFFF"/>
                          </a:solidFill>
                          <a:latin typeface="Arial"/>
                          <a:ea typeface="Arial"/>
                          <a:cs typeface="Arial"/>
                          <a:sym typeface="Arial"/>
                        </a:rPr>
                        <a:t>2</a:t>
                      </a:r>
                      <a:r>
                        <a:rPr lang="en-US" sz="2200" b="0" u="none" strike="noStrike" cap="none">
                          <a:solidFill>
                            <a:srgbClr val="FFFFFF"/>
                          </a:solidFill>
                          <a:latin typeface="Arial"/>
                          <a:ea typeface="Arial"/>
                          <a:cs typeface="Arial"/>
                          <a:sym typeface="Arial"/>
                        </a:rPr>
                        <a:t> *E*2</a:t>
                      </a:r>
                      <a:r>
                        <a:rPr lang="en-US" sz="2200" u="none" strike="noStrike" cap="none" baseline="30000">
                          <a:solidFill>
                            <a:srgbClr val="FFFFFF"/>
                          </a:solidFill>
                        </a:rPr>
                        <a:t>V</a:t>
                      </a:r>
                      <a:r>
                        <a:rPr lang="en-US" sz="2200" b="0" u="none" strike="noStrike" cap="none">
                          <a:solidFill>
                            <a:srgbClr val="FFFFFF"/>
                          </a:solidFill>
                          <a:latin typeface="Arial"/>
                          <a:ea typeface="Arial"/>
                          <a:cs typeface="Arial"/>
                          <a:sym typeface="Arial"/>
                        </a:rPr>
                        <a:t>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O(E!*V*E*E*2</a:t>
                      </a:r>
                      <a:r>
                        <a:rPr lang="en-US" sz="2200" u="none" strike="noStrike" cap="none" baseline="30000">
                          <a:solidFill>
                            <a:srgbClr val="FFFFFF"/>
                          </a:solidFill>
                        </a:rPr>
                        <a:t>E</a:t>
                      </a:r>
                      <a:r>
                        <a:rPr lang="en-US" sz="2200" b="0" u="none" strike="noStrike" cap="none">
                          <a:solidFill>
                            <a:srgbClr val="FFFFFF"/>
                          </a:solidFill>
                          <a:latin typeface="Arial"/>
                          <a:ea typeface="Arial"/>
                          <a:cs typeface="Arial"/>
                          <a:sym typeface="Arial"/>
                        </a:rPr>
                        <a:t>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1"/>
                  </a:ext>
                </a:extLst>
              </a:tr>
              <a:tr h="1097300">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FFFFFF"/>
                          </a:solidFill>
                        </a:rPr>
                        <a:t>Algorithm name </a:t>
                      </a:r>
                      <a:r>
                        <a:rPr lang="en-US" sz="2200" u="none" strike="noStrike" cap="none">
                          <a:solidFill>
                            <a:schemeClr val="accent2"/>
                          </a:solidFill>
                        </a:rPr>
                        <a:t>(if you have tried two)</a:t>
                      </a:r>
                      <a:endParaRPr sz="2200" b="0" u="none" strike="noStrike" cap="none">
                        <a:solidFill>
                          <a:schemeClr val="accent2"/>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V*V*E*E*E</a:t>
                      </a:r>
                      <a:r>
                        <a:rPr lang="en-US" sz="2200" b="0" u="none" strike="noStrike" cap="none">
                          <a:solidFill>
                            <a:srgbClr val="FFFFFF"/>
                          </a:solidFill>
                          <a:latin typeface="Arial"/>
                          <a:ea typeface="Arial"/>
                          <a:cs typeface="Arial"/>
                          <a:sym typeface="Arial"/>
                        </a:rPr>
                        <a:t>)</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E!)</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2"/>
                  </a:ext>
                </a:extLst>
              </a:tr>
            </a:tbl>
          </a:graphicData>
        </a:graphic>
      </p:graphicFrame>
      <p:sp>
        <p:nvSpPr>
          <p:cNvPr id="361" name="Google Shape;361;p5"/>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62" name="Google Shape;362;p5"/>
          <p:cNvSpPr/>
          <p:nvPr/>
        </p:nvSpPr>
        <p:spPr>
          <a:xfrm>
            <a:off x="10164765" y="11952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63" name="Google Shape;363;p5"/>
          <p:cNvSpPr/>
          <p:nvPr/>
        </p:nvSpPr>
        <p:spPr>
          <a:xfrm>
            <a:off x="542040" y="60466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ED7D31"/>
                </a:solidFill>
                <a:latin typeface="Arial"/>
                <a:ea typeface="Arial"/>
                <a:cs typeface="Arial"/>
                <a:sym typeface="Arial"/>
              </a:rPr>
              <a:t>Use superscripts to represent exponents. </a:t>
            </a:r>
            <a:r>
              <a:rPr lang="en-US" sz="1400" b="1" i="1" u="none" strike="noStrike" cap="none">
                <a:solidFill>
                  <a:srgbClr val="ED7D31"/>
                </a:solidFill>
                <a:latin typeface="Arial"/>
                <a:ea typeface="Arial"/>
                <a:cs typeface="Arial"/>
                <a:sym typeface="Arial"/>
              </a:rPr>
              <a:t>Do NOT use the ^ symbol.</a:t>
            </a:r>
            <a:endParaRPr sz="1400" b="1" i="0" u="none" strike="noStrike" cap="none">
              <a:solidFill>
                <a:srgbClr val="ED7D31"/>
              </a:solidFill>
              <a:latin typeface="Arial"/>
              <a:ea typeface="Arial"/>
              <a:cs typeface="Arial"/>
              <a:sym typeface="Arial"/>
            </a:endParaRPr>
          </a:p>
        </p:txBody>
      </p:sp>
      <p:sp>
        <p:nvSpPr>
          <p:cNvPr id="364" name="Google Shape;364;p5"/>
          <p:cNvSpPr/>
          <p:nvPr/>
        </p:nvSpPr>
        <p:spPr>
          <a:xfrm flipH="1">
            <a:off x="2232538" y="5453601"/>
            <a:ext cx="317358" cy="593082"/>
          </a:xfrm>
          <a:custGeom>
            <a:avLst/>
            <a:gdLst/>
            <a:ahLst/>
            <a:cxnLst/>
            <a:rect l="l" t="t" r="r" b="b"/>
            <a:pathLst>
              <a:path w="21600" h="21600" extrusionOk="0">
                <a:moveTo>
                  <a:pt x="0" y="0"/>
                </a:moveTo>
                <a:lnTo>
                  <a:pt x="21600" y="21600"/>
                </a:lnTo>
              </a:path>
            </a:pathLst>
          </a:custGeom>
          <a:noFill/>
          <a:ln w="76300" cap="flat" cmpd="sng">
            <a:solidFill>
              <a:srgbClr val="ED7D31"/>
            </a:solidFill>
            <a:prstDash val="solid"/>
            <a:round/>
            <a:headEnd type="none" w="sm" len="sm"/>
            <a:tailEnd type="triangle" w="med" len="med"/>
          </a:ln>
        </p:spPr>
      </p:sp>
      <p:pic>
        <p:nvPicPr>
          <p:cNvPr id="365" name="Google Shape;365;p5"/>
          <p:cNvPicPr preferRelativeResize="0"/>
          <p:nvPr/>
        </p:nvPicPr>
        <p:blipFill rotWithShape="1">
          <a:blip r:embed="rId4">
            <a:alphaModFix/>
          </a:blip>
          <a:srcRect/>
          <a:stretch/>
        </p:blipFill>
        <p:spPr>
          <a:xfrm>
            <a:off x="7150250" y="1768400"/>
            <a:ext cx="4157674" cy="3118250"/>
          </a:xfrm>
          <a:prstGeom prst="rect">
            <a:avLst/>
          </a:prstGeom>
          <a:noFill/>
          <a:ln>
            <a:noFill/>
          </a:ln>
        </p:spPr>
      </p:pic>
      <p:sp>
        <p:nvSpPr>
          <p:cNvPr id="366" name="Google Shape;366;p5"/>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g13694941206_0_0"/>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372" name="Google Shape;372;g13694941206_0_0"/>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First path minimizing d = ???</a:t>
            </a:r>
            <a:endParaRPr sz="2200" b="0" i="0" u="none" strike="noStrike" cap="none">
              <a:solidFill>
                <a:srgbClr val="000000"/>
              </a:solidFill>
              <a:latin typeface="Arial"/>
              <a:ea typeface="Arial"/>
              <a:cs typeface="Arial"/>
              <a:sym typeface="Arial"/>
            </a:endParaRPr>
          </a:p>
        </p:txBody>
      </p:sp>
      <p:sp>
        <p:nvSpPr>
          <p:cNvPr id="373" name="Google Shape;373;g13694941206_0_0"/>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374" name="Google Shape;374;g13694941206_0_0"/>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75" name="Google Shape;375;g13694941206_0_0"/>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76" name="Google Shape;376;g13694941206_0_0"/>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from the white paper, please.</a:t>
            </a:r>
            <a:endParaRPr sz="1400" b="0" i="0" u="none" strike="noStrike" cap="none">
              <a:solidFill>
                <a:schemeClr val="accent2"/>
              </a:solidFill>
              <a:latin typeface="Arial"/>
              <a:ea typeface="Arial"/>
              <a:cs typeface="Arial"/>
              <a:sym typeface="Arial"/>
            </a:endParaRPr>
          </a:p>
        </p:txBody>
      </p:sp>
      <p:sp>
        <p:nvSpPr>
          <p:cNvPr id="377" name="Google Shape;377;g13694941206_0_0"/>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78" name="Google Shape;378;g13694941206_0_0"/>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379" name="Google Shape;379;g13694941206_0_0"/>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80" name="Google Shape;380;g13694941206_0_0"/>
          <p:cNvGraphicFramePr/>
          <p:nvPr/>
        </p:nvGraphicFramePr>
        <p:xfrm>
          <a:off x="333820" y="1499040"/>
          <a:ext cx="3000000" cy="300000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381" name="Google Shape;381;g13694941206_0_0"/>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82" name="Google Shape;382;g13694941206_0_0"/>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83" name="Google Shape;383;g13694941206_0_0"/>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gadd317ae2b_0_201"/>
          <p:cNvPicPr preferRelativeResize="0"/>
          <p:nvPr/>
        </p:nvPicPr>
        <p:blipFill rotWithShape="1">
          <a:blip r:embed="rId3">
            <a:alphaModFix/>
          </a:blip>
          <a:srcRect/>
          <a:stretch/>
        </p:blipFill>
        <p:spPr>
          <a:xfrm>
            <a:off x="-2880" y="0"/>
            <a:ext cx="12196077" cy="6855841"/>
          </a:xfrm>
          <a:prstGeom prst="rect">
            <a:avLst/>
          </a:prstGeom>
          <a:noFill/>
          <a:ln>
            <a:noFill/>
          </a:ln>
        </p:spPr>
      </p:pic>
      <p:sp>
        <p:nvSpPr>
          <p:cNvPr id="389" name="Google Shape;389;gadd317ae2b_0_201"/>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Second path </a:t>
            </a:r>
            <a:r>
              <a:rPr lang="en-US" sz="2200" b="1">
                <a:solidFill>
                  <a:srgbClr val="FFFFFF"/>
                </a:solidFill>
              </a:rPr>
              <a:t>minimizing</a:t>
            </a:r>
            <a:r>
              <a:rPr lang="en-US" sz="2200" b="1" i="0" u="none" strike="noStrike" cap="none">
                <a:solidFill>
                  <a:srgbClr val="FFFFFF"/>
                </a:solidFill>
                <a:latin typeface="Arial"/>
                <a:ea typeface="Arial"/>
                <a:cs typeface="Arial"/>
                <a:sym typeface="Arial"/>
              </a:rPr>
              <a:t> d = ???</a:t>
            </a:r>
            <a:endParaRPr sz="2200" b="0" i="0" u="none" strike="noStrike" cap="none">
              <a:solidFill>
                <a:srgbClr val="000000"/>
              </a:solidFill>
              <a:latin typeface="Arial"/>
              <a:ea typeface="Arial"/>
              <a:cs typeface="Arial"/>
              <a:sym typeface="Arial"/>
            </a:endParaRPr>
          </a:p>
        </p:txBody>
      </p:sp>
      <p:sp>
        <p:nvSpPr>
          <p:cNvPr id="390" name="Google Shape;390;gadd317ae2b_0_201"/>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91" name="Google Shape;391;gadd317ae2b_0_201"/>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92" name="Google Shape;392;gadd317ae2b_0_201"/>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393" name="Google Shape;393;gadd317ae2b_0_201"/>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94" name="Google Shape;394;gadd317ae2b_0_201"/>
          <p:cNvGraphicFramePr/>
          <p:nvPr/>
        </p:nvGraphicFramePr>
        <p:xfrm>
          <a:off x="333820" y="1499040"/>
          <a:ext cx="3000000" cy="300000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395" name="Google Shape;395;gadd317ae2b_0_20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96" name="Google Shape;396;gadd317ae2b_0_201"/>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97" name="Google Shape;397;gadd317ae2b_0_201"/>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398" name="Google Shape;398;gadd317ae2b_0_201"/>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399" name="Google Shape;399;gadd317ae2b_0_201"/>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400" name="Google Shape;400;gadd317ae2b_0_201"/>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g13694941206_0_16"/>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406" name="Google Shape;406;g13694941206_0_16"/>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Third path minimizing d = ???</a:t>
            </a:r>
            <a:endParaRPr sz="2200" b="0" i="0" u="none" strike="noStrike" cap="none">
              <a:solidFill>
                <a:srgbClr val="000000"/>
              </a:solidFill>
              <a:latin typeface="Arial"/>
              <a:ea typeface="Arial"/>
              <a:cs typeface="Arial"/>
              <a:sym typeface="Arial"/>
            </a:endParaRPr>
          </a:p>
        </p:txBody>
      </p:sp>
      <p:sp>
        <p:nvSpPr>
          <p:cNvPr id="407" name="Google Shape;407;g13694941206_0_16"/>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08" name="Google Shape;408;g13694941206_0_16"/>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09" name="Google Shape;409;g13694941206_0_16"/>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410" name="Google Shape;410;g13694941206_0_16"/>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411" name="Google Shape;411;g13694941206_0_16"/>
          <p:cNvGraphicFramePr/>
          <p:nvPr/>
        </p:nvGraphicFramePr>
        <p:xfrm>
          <a:off x="333820" y="1499040"/>
          <a:ext cx="3000000" cy="300000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412" name="Google Shape;412;g13694941206_0_16"/>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13" name="Google Shape;413;g13694941206_0_16"/>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14" name="Google Shape;414;g13694941206_0_16"/>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415" name="Google Shape;415;g13694941206_0_16"/>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416" name="Google Shape;416;g13694941206_0_16"/>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417" name="Google Shape;417;g13694941206_0_16"/>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1261</Words>
  <Application>Microsoft Office PowerPoint</Application>
  <PresentationFormat>Panorámica</PresentationFormat>
  <Paragraphs>189</Paragraphs>
  <Slides>14</Slides>
  <Notes>14</Notes>
  <HiddenSlides>0</HiddenSlides>
  <MMClips>0</MMClips>
  <ScaleCrop>false</ScaleCrop>
  <HeadingPairs>
    <vt:vector size="6" baseType="variant">
      <vt:variant>
        <vt:lpstr>Fuentes usadas</vt:lpstr>
      </vt:variant>
      <vt:variant>
        <vt:i4>4</vt:i4>
      </vt:variant>
      <vt:variant>
        <vt:lpstr>Tema</vt:lpstr>
      </vt:variant>
      <vt:variant>
        <vt:i4>3</vt:i4>
      </vt:variant>
      <vt:variant>
        <vt:lpstr>Títulos de diapositiva</vt:lpstr>
      </vt:variant>
      <vt:variant>
        <vt:i4>14</vt:i4>
      </vt:variant>
    </vt:vector>
  </HeadingPairs>
  <TitlesOfParts>
    <vt:vector size="21" baseType="lpstr">
      <vt:lpstr>Calibri</vt:lpstr>
      <vt:lpstr>Arial</vt:lpstr>
      <vt:lpstr>Fira Sans Extra Condensed</vt:lpstr>
      <vt:lpstr>Times New Roman</vt:lpstr>
      <vt:lpstr>Office Theme</vt:lpstr>
      <vt:lpstr>Office Theme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Felipe Restrepo</dc:creator>
  <cp:lastModifiedBy>JUAN FELIPE RESTREPO BUITRAGO</cp:lastModifiedBy>
  <cp:revision>3</cp:revision>
  <dcterms:modified xsi:type="dcterms:W3CDTF">2022-08-12T02:02:12Z</dcterms:modified>
</cp:coreProperties>
</file>